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4" r:id="rId4"/>
    <p:sldId id="272" r:id="rId5"/>
    <p:sldId id="260" r:id="rId6"/>
    <p:sldId id="261" r:id="rId7"/>
    <p:sldId id="258" r:id="rId8"/>
    <p:sldId id="262" r:id="rId9"/>
    <p:sldId id="269" r:id="rId10"/>
    <p:sldId id="270" r:id="rId11"/>
    <p:sldId id="276" r:id="rId12"/>
    <p:sldId id="277" r:id="rId13"/>
    <p:sldId id="267" r:id="rId14"/>
    <p:sldId id="268" r:id="rId15"/>
    <p:sldId id="26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5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6F80159-2FB6-43E0-9D2C-AD4AC5C8243C}" type="datetimeFigureOut">
              <a:rPr lang="en-GB" smtClean="0"/>
              <a:t>28/10/2015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24BD72-93E0-4951-8B0A-D53C2E9363AC}" type="slidenum">
              <a:rPr lang="en-GB" smtClean="0"/>
              <a:t>‹#›</a:t>
            </a:fld>
            <a:endParaRPr lang="en-GB"/>
          </a:p>
        </p:txBody>
      </p:sp>
    </p:spTree>
    <p:extLst>
      <p:ext uri="{BB962C8B-B14F-4D97-AF65-F5344CB8AC3E}">
        <p14:creationId xmlns:p14="http://schemas.microsoft.com/office/powerpoint/2010/main" val="1136770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6F80159-2FB6-43E0-9D2C-AD4AC5C8243C}" type="datetimeFigureOut">
              <a:rPr lang="en-GB" smtClean="0"/>
              <a:t>28/10/2015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24BD72-93E0-4951-8B0A-D53C2E9363AC}" type="slidenum">
              <a:rPr lang="en-GB" smtClean="0"/>
              <a:t>‹#›</a:t>
            </a:fld>
            <a:endParaRPr lang="en-GB"/>
          </a:p>
        </p:txBody>
      </p:sp>
    </p:spTree>
    <p:extLst>
      <p:ext uri="{BB962C8B-B14F-4D97-AF65-F5344CB8AC3E}">
        <p14:creationId xmlns:p14="http://schemas.microsoft.com/office/powerpoint/2010/main" val="440307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6F80159-2FB6-43E0-9D2C-AD4AC5C8243C}" type="datetimeFigureOut">
              <a:rPr lang="en-GB" smtClean="0"/>
              <a:t>28/10/2015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24BD72-93E0-4951-8B0A-D53C2E9363AC}" type="slidenum">
              <a:rPr lang="en-GB" smtClean="0"/>
              <a:t>‹#›</a:t>
            </a:fld>
            <a:endParaRPr lang="en-GB"/>
          </a:p>
        </p:txBody>
      </p:sp>
    </p:spTree>
    <p:extLst>
      <p:ext uri="{BB962C8B-B14F-4D97-AF65-F5344CB8AC3E}">
        <p14:creationId xmlns:p14="http://schemas.microsoft.com/office/powerpoint/2010/main" val="2592410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6F80159-2FB6-43E0-9D2C-AD4AC5C8243C}" type="datetimeFigureOut">
              <a:rPr lang="en-GB" smtClean="0"/>
              <a:t>28/10/2015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24BD72-93E0-4951-8B0A-D53C2E9363AC}" type="slidenum">
              <a:rPr lang="en-GB" smtClean="0"/>
              <a:t>‹#›</a:t>
            </a:fld>
            <a:endParaRPr lang="en-GB"/>
          </a:p>
        </p:txBody>
      </p:sp>
    </p:spTree>
    <p:extLst>
      <p:ext uri="{BB962C8B-B14F-4D97-AF65-F5344CB8AC3E}">
        <p14:creationId xmlns:p14="http://schemas.microsoft.com/office/powerpoint/2010/main" val="4177471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F80159-2FB6-43E0-9D2C-AD4AC5C8243C}" type="datetimeFigureOut">
              <a:rPr lang="en-GB" smtClean="0"/>
              <a:t>28/10/2015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24BD72-93E0-4951-8B0A-D53C2E9363AC}" type="slidenum">
              <a:rPr lang="en-GB" smtClean="0"/>
              <a:t>‹#›</a:t>
            </a:fld>
            <a:endParaRPr lang="en-GB"/>
          </a:p>
        </p:txBody>
      </p:sp>
    </p:spTree>
    <p:extLst>
      <p:ext uri="{BB962C8B-B14F-4D97-AF65-F5344CB8AC3E}">
        <p14:creationId xmlns:p14="http://schemas.microsoft.com/office/powerpoint/2010/main" val="3894947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6F80159-2FB6-43E0-9D2C-AD4AC5C8243C}" type="datetimeFigureOut">
              <a:rPr lang="en-GB" smtClean="0"/>
              <a:t>28/10/2015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24BD72-93E0-4951-8B0A-D53C2E9363AC}" type="slidenum">
              <a:rPr lang="en-GB" smtClean="0"/>
              <a:t>‹#›</a:t>
            </a:fld>
            <a:endParaRPr lang="en-GB"/>
          </a:p>
        </p:txBody>
      </p:sp>
    </p:spTree>
    <p:extLst>
      <p:ext uri="{BB962C8B-B14F-4D97-AF65-F5344CB8AC3E}">
        <p14:creationId xmlns:p14="http://schemas.microsoft.com/office/powerpoint/2010/main" val="116597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6F80159-2FB6-43E0-9D2C-AD4AC5C8243C}" type="datetimeFigureOut">
              <a:rPr lang="en-GB" smtClean="0"/>
              <a:t>28/10/2015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024BD72-93E0-4951-8B0A-D53C2E9363AC}" type="slidenum">
              <a:rPr lang="en-GB" smtClean="0"/>
              <a:t>‹#›</a:t>
            </a:fld>
            <a:endParaRPr lang="en-GB"/>
          </a:p>
        </p:txBody>
      </p:sp>
    </p:spTree>
    <p:extLst>
      <p:ext uri="{BB962C8B-B14F-4D97-AF65-F5344CB8AC3E}">
        <p14:creationId xmlns:p14="http://schemas.microsoft.com/office/powerpoint/2010/main" val="2006749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6F80159-2FB6-43E0-9D2C-AD4AC5C8243C}" type="datetimeFigureOut">
              <a:rPr lang="en-GB" smtClean="0"/>
              <a:t>28/10/2015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024BD72-93E0-4951-8B0A-D53C2E9363AC}" type="slidenum">
              <a:rPr lang="en-GB" smtClean="0"/>
              <a:t>‹#›</a:t>
            </a:fld>
            <a:endParaRPr lang="en-GB"/>
          </a:p>
        </p:txBody>
      </p:sp>
    </p:spTree>
    <p:extLst>
      <p:ext uri="{BB962C8B-B14F-4D97-AF65-F5344CB8AC3E}">
        <p14:creationId xmlns:p14="http://schemas.microsoft.com/office/powerpoint/2010/main" val="1511187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F80159-2FB6-43E0-9D2C-AD4AC5C8243C}" type="datetimeFigureOut">
              <a:rPr lang="en-GB" smtClean="0"/>
              <a:t>28/10/2015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024BD72-93E0-4951-8B0A-D53C2E9363AC}" type="slidenum">
              <a:rPr lang="en-GB" smtClean="0"/>
              <a:t>‹#›</a:t>
            </a:fld>
            <a:endParaRPr lang="en-GB"/>
          </a:p>
        </p:txBody>
      </p:sp>
    </p:spTree>
    <p:extLst>
      <p:ext uri="{BB962C8B-B14F-4D97-AF65-F5344CB8AC3E}">
        <p14:creationId xmlns:p14="http://schemas.microsoft.com/office/powerpoint/2010/main" val="734240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F80159-2FB6-43E0-9D2C-AD4AC5C8243C}" type="datetimeFigureOut">
              <a:rPr lang="en-GB" smtClean="0"/>
              <a:t>28/10/2015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24BD72-93E0-4951-8B0A-D53C2E9363AC}" type="slidenum">
              <a:rPr lang="en-GB" smtClean="0"/>
              <a:t>‹#›</a:t>
            </a:fld>
            <a:endParaRPr lang="en-GB"/>
          </a:p>
        </p:txBody>
      </p:sp>
    </p:spTree>
    <p:extLst>
      <p:ext uri="{BB962C8B-B14F-4D97-AF65-F5344CB8AC3E}">
        <p14:creationId xmlns:p14="http://schemas.microsoft.com/office/powerpoint/2010/main" val="402261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F80159-2FB6-43E0-9D2C-AD4AC5C8243C}" type="datetimeFigureOut">
              <a:rPr lang="en-GB" smtClean="0"/>
              <a:t>28/10/2015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24BD72-93E0-4951-8B0A-D53C2E9363AC}" type="slidenum">
              <a:rPr lang="en-GB" smtClean="0"/>
              <a:t>‹#›</a:t>
            </a:fld>
            <a:endParaRPr lang="en-GB"/>
          </a:p>
        </p:txBody>
      </p:sp>
    </p:spTree>
    <p:extLst>
      <p:ext uri="{BB962C8B-B14F-4D97-AF65-F5344CB8AC3E}">
        <p14:creationId xmlns:p14="http://schemas.microsoft.com/office/powerpoint/2010/main" val="3088216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F80159-2FB6-43E0-9D2C-AD4AC5C8243C}" type="datetimeFigureOut">
              <a:rPr lang="en-GB" smtClean="0"/>
              <a:t>28/10/2015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24BD72-93E0-4951-8B0A-D53C2E9363AC}" type="slidenum">
              <a:rPr lang="en-GB" smtClean="0"/>
              <a:t>‹#›</a:t>
            </a:fld>
            <a:endParaRPr lang="en-GB"/>
          </a:p>
        </p:txBody>
      </p:sp>
    </p:spTree>
    <p:extLst>
      <p:ext uri="{BB962C8B-B14F-4D97-AF65-F5344CB8AC3E}">
        <p14:creationId xmlns:p14="http://schemas.microsoft.com/office/powerpoint/2010/main" val="246230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committee.referral@eastsuffolk.gov.uk"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GB" dirty="0"/>
          </a:p>
        </p:txBody>
      </p:sp>
      <p:sp>
        <p:nvSpPr>
          <p:cNvPr id="3" name="Content Placeholder 2"/>
          <p:cNvSpPr>
            <a:spLocks noGrp="1"/>
          </p:cNvSpPr>
          <p:nvPr>
            <p:ph idx="1"/>
          </p:nvPr>
        </p:nvSpPr>
        <p:spPr/>
        <p:txBody>
          <a:bodyPr>
            <a:normAutofit/>
          </a:bodyPr>
          <a:lstStyle/>
          <a:p>
            <a:pPr marL="0" indent="0" algn="ctr">
              <a:buNone/>
            </a:pPr>
            <a:r>
              <a:rPr lang="en-GB" sz="5400" dirty="0" smtClean="0"/>
              <a:t>SCDC SCHEME OF DELEGATION RELATING TO PLANNING APPLICATIONS</a:t>
            </a:r>
          </a:p>
          <a:p>
            <a:pPr marL="0" indent="0" algn="ctr">
              <a:buNone/>
            </a:pPr>
            <a:endParaRPr lang="en-GB" sz="5400" dirty="0"/>
          </a:p>
          <a:p>
            <a:pPr marL="0" indent="0" algn="ctr">
              <a:buNone/>
            </a:pPr>
            <a:r>
              <a:rPr lang="en-GB" sz="1600" dirty="0" smtClean="0"/>
              <a:t>October / November 2015</a:t>
            </a:r>
            <a:endParaRPr lang="en-GB" sz="1600" dirty="0"/>
          </a:p>
        </p:txBody>
      </p:sp>
    </p:spTree>
    <p:extLst>
      <p:ext uri="{BB962C8B-B14F-4D97-AF65-F5344CB8AC3E}">
        <p14:creationId xmlns:p14="http://schemas.microsoft.com/office/powerpoint/2010/main" val="2206337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New Scheme of Delegation</a:t>
            </a:r>
            <a:br>
              <a:rPr lang="en-GB" dirty="0" smtClean="0"/>
            </a:br>
            <a:r>
              <a:rPr lang="en-GB" dirty="0" smtClean="0"/>
              <a:t>(trigger 3)</a:t>
            </a:r>
            <a:endParaRPr lang="en-GB" dirty="0"/>
          </a:p>
        </p:txBody>
      </p:sp>
      <p:sp>
        <p:nvSpPr>
          <p:cNvPr id="3" name="Content Placeholder 2"/>
          <p:cNvSpPr>
            <a:spLocks noGrp="1"/>
          </p:cNvSpPr>
          <p:nvPr>
            <p:ph idx="1"/>
          </p:nvPr>
        </p:nvSpPr>
        <p:spPr/>
        <p:txBody>
          <a:bodyPr>
            <a:normAutofit fontScale="92500" lnSpcReduction="10000"/>
          </a:bodyPr>
          <a:lstStyle/>
          <a:p>
            <a:pPr marL="0" lvl="0" indent="0">
              <a:buNone/>
            </a:pPr>
            <a:r>
              <a:rPr lang="en-GB" sz="2800" dirty="0" smtClean="0"/>
              <a:t>The Head of Planning &amp; Coastal Management – </a:t>
            </a:r>
          </a:p>
          <a:p>
            <a:pPr marL="0" indent="0" algn="just">
              <a:spcAft>
                <a:spcPts val="0"/>
              </a:spcAft>
              <a:buNone/>
            </a:pPr>
            <a:r>
              <a:rPr lang="en-GB" sz="2800" dirty="0" smtClean="0"/>
              <a:t>To determine a</a:t>
            </a:r>
            <a:r>
              <a:rPr lang="en-GB" sz="2800" dirty="0" smtClean="0"/>
              <a:t> planning application classified as an </a:t>
            </a:r>
            <a:r>
              <a:rPr lang="en-GB" sz="2800" b="1" dirty="0" smtClean="0"/>
              <a:t>“Other Application”</a:t>
            </a:r>
            <a:r>
              <a:rPr lang="en-GB" sz="2800" dirty="0" smtClean="0"/>
              <a:t> other than where </a:t>
            </a:r>
            <a:r>
              <a:rPr lang="en-GB" sz="2800" b="1" dirty="0" smtClean="0"/>
              <a:t>an objection has been made </a:t>
            </a:r>
            <a:r>
              <a:rPr lang="en-GB" sz="2800" dirty="0" smtClean="0"/>
              <a:t>raising material planning objections within the prescribed consultation period and </a:t>
            </a:r>
            <a:r>
              <a:rPr lang="en-GB" sz="2800" b="1" dirty="0" smtClean="0"/>
              <a:t>when officers are minded to approve</a:t>
            </a:r>
            <a:r>
              <a:rPr lang="en-GB" sz="2800" dirty="0" smtClean="0"/>
              <a:t> </a:t>
            </a:r>
            <a:r>
              <a:rPr lang="en-GB" sz="2800" dirty="0" smtClean="0">
                <a:effectLst/>
                <a:latin typeface="Arial"/>
                <a:ea typeface="Calibri"/>
                <a:cs typeface="Times New Roman"/>
              </a:rPr>
              <a:t>and where a Town/Parish Council or the relevant Ward Member(s) have made a referral request </a:t>
            </a:r>
            <a:r>
              <a:rPr lang="en-GB" sz="2800" dirty="0" smtClean="0">
                <a:solidFill>
                  <a:srgbClr val="FF0000"/>
                </a:solidFill>
                <a:effectLst/>
                <a:latin typeface="Arial"/>
                <a:ea typeface="Calibri"/>
                <a:cs typeface="Times New Roman"/>
              </a:rPr>
              <a:t>within five working days of the advice being received,</a:t>
            </a:r>
            <a:r>
              <a:rPr lang="en-GB" sz="2800" dirty="0" smtClean="0">
                <a:effectLst/>
                <a:latin typeface="Arial"/>
                <a:ea typeface="Calibri"/>
                <a:cs typeface="Times New Roman"/>
              </a:rPr>
              <a:t> raising material planning issues, before the expiry of the consultation period, that the application should be reported to the Planning Committee.</a:t>
            </a:r>
            <a:endParaRPr lang="en-GB" sz="2800" dirty="0">
              <a:ea typeface="Calibri"/>
              <a:cs typeface="Times New Roman"/>
            </a:endParaRPr>
          </a:p>
          <a:p>
            <a:pPr marL="0" lvl="0" indent="0">
              <a:buNone/>
            </a:pPr>
            <a:endParaRPr lang="en-GB" sz="2800" dirty="0" smtClean="0"/>
          </a:p>
          <a:p>
            <a:pPr marL="0" indent="0">
              <a:buNone/>
            </a:pPr>
            <a:endParaRPr lang="en-GB" dirty="0"/>
          </a:p>
        </p:txBody>
      </p:sp>
    </p:spTree>
    <p:extLst>
      <p:ext uri="{BB962C8B-B14F-4D97-AF65-F5344CB8AC3E}">
        <p14:creationId xmlns:p14="http://schemas.microsoft.com/office/powerpoint/2010/main" val="30273168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title"/>
          </p:nvPr>
        </p:nvSpPr>
        <p:spPr>
          <a:xfrm>
            <a:off x="457200" y="274638"/>
            <a:ext cx="8229600" cy="922337"/>
          </a:xfrm>
        </p:spPr>
        <p:txBody>
          <a:bodyPr/>
          <a:lstStyle/>
          <a:p>
            <a:pPr eaLnBrk="1" hangingPunct="1"/>
            <a:r>
              <a:rPr lang="en-GB" altLang="en-US" sz="3200" dirty="0" smtClean="0"/>
              <a:t>MATERIAL PLANNING CONSIDERATIONS </a:t>
            </a:r>
          </a:p>
        </p:txBody>
      </p:sp>
      <p:sp>
        <p:nvSpPr>
          <p:cNvPr id="5" name="Content Placeholder 4"/>
          <p:cNvSpPr>
            <a:spLocks noGrp="1"/>
          </p:cNvSpPr>
          <p:nvPr>
            <p:ph sz="half" idx="1"/>
          </p:nvPr>
        </p:nvSpPr>
        <p:spPr>
          <a:xfrm>
            <a:off x="457200" y="1268413"/>
            <a:ext cx="4038600" cy="4857750"/>
          </a:xfrm>
        </p:spPr>
        <p:txBody>
          <a:bodyPr/>
          <a:lstStyle/>
          <a:p>
            <a:pPr marL="0" indent="0" eaLnBrk="1" hangingPunct="1">
              <a:buFontTx/>
              <a:buNone/>
              <a:defRPr/>
            </a:pPr>
            <a:r>
              <a:rPr lang="en-GB" sz="1600" u="sng" dirty="0"/>
              <a:t>Procedural / law</a:t>
            </a:r>
          </a:p>
          <a:p>
            <a:pPr eaLnBrk="1" hangingPunct="1">
              <a:defRPr/>
            </a:pPr>
            <a:r>
              <a:rPr lang="en-GB" sz="1600" dirty="0"/>
              <a:t>Consultee Responses</a:t>
            </a:r>
          </a:p>
          <a:p>
            <a:pPr eaLnBrk="1" hangingPunct="1">
              <a:defRPr/>
            </a:pPr>
            <a:r>
              <a:rPr lang="en-GB" sz="1600" dirty="0"/>
              <a:t>Site history</a:t>
            </a:r>
          </a:p>
          <a:p>
            <a:pPr eaLnBrk="1" hangingPunct="1">
              <a:defRPr/>
            </a:pPr>
            <a:r>
              <a:rPr lang="en-GB" sz="1600" dirty="0"/>
              <a:t>Case law</a:t>
            </a:r>
          </a:p>
          <a:p>
            <a:pPr eaLnBrk="1" hangingPunct="1">
              <a:defRPr/>
            </a:pPr>
            <a:r>
              <a:rPr lang="en-GB" sz="1600" dirty="0"/>
              <a:t>Recent appeals</a:t>
            </a:r>
          </a:p>
          <a:p>
            <a:pPr marL="0" indent="0" eaLnBrk="1" hangingPunct="1">
              <a:buFontTx/>
              <a:buNone/>
              <a:defRPr/>
            </a:pPr>
            <a:r>
              <a:rPr lang="en-GB" sz="1600" u="sng" dirty="0"/>
              <a:t>Heritage &amp; design</a:t>
            </a:r>
          </a:p>
          <a:p>
            <a:pPr eaLnBrk="1" hangingPunct="1">
              <a:buFont typeface="Arial" panose="020B0604020202020204" pitchFamily="34" charset="0"/>
              <a:buChar char="•"/>
              <a:defRPr/>
            </a:pPr>
            <a:r>
              <a:rPr lang="en-GB" sz="1600" dirty="0"/>
              <a:t>Listed building, conservation area, locally important building.</a:t>
            </a:r>
          </a:p>
          <a:p>
            <a:pPr eaLnBrk="1" hangingPunct="1">
              <a:buFont typeface="Arial" panose="020B0604020202020204" pitchFamily="34" charset="0"/>
              <a:buChar char="•"/>
              <a:defRPr/>
            </a:pPr>
            <a:r>
              <a:rPr lang="en-GB" sz="1600" dirty="0"/>
              <a:t>Urban design, local character &amp; context.</a:t>
            </a:r>
          </a:p>
          <a:p>
            <a:pPr marL="0" indent="0" eaLnBrk="1" hangingPunct="1">
              <a:buFontTx/>
              <a:buNone/>
              <a:defRPr/>
            </a:pPr>
            <a:r>
              <a:rPr lang="en-GB" sz="1600" u="sng" dirty="0" smtClean="0"/>
              <a:t>Scheme </a:t>
            </a:r>
            <a:r>
              <a:rPr lang="en-GB" sz="1600" u="sng" dirty="0"/>
              <a:t>specifics </a:t>
            </a:r>
          </a:p>
          <a:p>
            <a:pPr eaLnBrk="1" hangingPunct="1">
              <a:defRPr/>
            </a:pPr>
            <a:r>
              <a:rPr lang="en-GB" sz="1600" dirty="0"/>
              <a:t>Layout, density, design/appearance,</a:t>
            </a:r>
          </a:p>
          <a:p>
            <a:pPr eaLnBrk="1" hangingPunct="1">
              <a:defRPr/>
            </a:pPr>
            <a:r>
              <a:rPr lang="en-GB" sz="1600" dirty="0"/>
              <a:t>Materials, boundary treatment</a:t>
            </a:r>
          </a:p>
          <a:p>
            <a:pPr eaLnBrk="1" hangingPunct="1">
              <a:defRPr/>
            </a:pPr>
            <a:r>
              <a:rPr lang="en-GB" sz="1600" dirty="0"/>
              <a:t>Drainage, highway access &amp; car parking</a:t>
            </a:r>
          </a:p>
          <a:p>
            <a:pPr eaLnBrk="1" hangingPunct="1">
              <a:defRPr/>
            </a:pPr>
            <a:endParaRPr lang="en-GB" dirty="0"/>
          </a:p>
        </p:txBody>
      </p:sp>
      <p:sp>
        <p:nvSpPr>
          <p:cNvPr id="6" name="Content Placeholder 5"/>
          <p:cNvSpPr>
            <a:spLocks noGrp="1"/>
          </p:cNvSpPr>
          <p:nvPr>
            <p:ph sz="half" idx="2"/>
          </p:nvPr>
        </p:nvSpPr>
        <p:spPr>
          <a:xfrm>
            <a:off x="4643438" y="1196975"/>
            <a:ext cx="4038600" cy="4957763"/>
          </a:xfrm>
        </p:spPr>
        <p:txBody>
          <a:bodyPr/>
          <a:lstStyle/>
          <a:p>
            <a:pPr marL="0" indent="0" eaLnBrk="1" hangingPunct="1">
              <a:buFontTx/>
              <a:buNone/>
              <a:defRPr/>
            </a:pPr>
            <a:r>
              <a:rPr lang="en-GB" sz="1600" u="sng" dirty="0"/>
              <a:t>Environmental</a:t>
            </a:r>
          </a:p>
          <a:p>
            <a:pPr eaLnBrk="1" hangingPunct="1">
              <a:defRPr/>
            </a:pPr>
            <a:r>
              <a:rPr lang="en-GB" sz="1600" dirty="0"/>
              <a:t>Ecological impacts</a:t>
            </a:r>
          </a:p>
          <a:p>
            <a:pPr eaLnBrk="1" hangingPunct="1">
              <a:defRPr/>
            </a:pPr>
            <a:r>
              <a:rPr lang="en-GB" sz="1600" dirty="0"/>
              <a:t>Flood Risk</a:t>
            </a:r>
          </a:p>
          <a:p>
            <a:pPr eaLnBrk="1" hangingPunct="1">
              <a:defRPr/>
            </a:pPr>
            <a:r>
              <a:rPr lang="en-GB" sz="1600" dirty="0"/>
              <a:t>Trees</a:t>
            </a:r>
          </a:p>
          <a:p>
            <a:pPr eaLnBrk="1" hangingPunct="1">
              <a:defRPr/>
            </a:pPr>
            <a:r>
              <a:rPr lang="en-GB" sz="1600" dirty="0"/>
              <a:t>Contamination &amp; Hazardous </a:t>
            </a:r>
            <a:r>
              <a:rPr lang="en-GB" sz="1600" dirty="0" smtClean="0"/>
              <a:t>Materials</a:t>
            </a:r>
            <a:endParaRPr lang="en-GB" sz="1600" dirty="0"/>
          </a:p>
          <a:p>
            <a:pPr eaLnBrk="1" hangingPunct="1">
              <a:defRPr/>
            </a:pPr>
            <a:r>
              <a:rPr lang="en-GB" sz="1600" dirty="0"/>
              <a:t>Landscape impact</a:t>
            </a:r>
          </a:p>
          <a:p>
            <a:pPr marL="0" indent="0" eaLnBrk="1" hangingPunct="1">
              <a:buFontTx/>
              <a:buNone/>
              <a:defRPr/>
            </a:pPr>
            <a:r>
              <a:rPr lang="en-GB" sz="1600" u="sng" dirty="0" smtClean="0"/>
              <a:t>Amenity </a:t>
            </a:r>
            <a:endParaRPr lang="en-GB" sz="1600" u="sng" dirty="0"/>
          </a:p>
          <a:p>
            <a:pPr eaLnBrk="1" hangingPunct="1">
              <a:defRPr/>
            </a:pPr>
            <a:r>
              <a:rPr lang="en-GB" sz="1600" dirty="0"/>
              <a:t>Daylight, sunlight, privacy &amp; outlook</a:t>
            </a:r>
          </a:p>
          <a:p>
            <a:pPr eaLnBrk="1" hangingPunct="1">
              <a:defRPr/>
            </a:pPr>
            <a:r>
              <a:rPr lang="en-GB" sz="1600" dirty="0"/>
              <a:t>Noise, smell or other disturbances</a:t>
            </a:r>
          </a:p>
          <a:p>
            <a:pPr marL="0" indent="0" eaLnBrk="1" hangingPunct="1">
              <a:buFontTx/>
              <a:buNone/>
              <a:defRPr/>
            </a:pPr>
            <a:r>
              <a:rPr lang="en-GB" sz="1800" u="sng" dirty="0"/>
              <a:t>Miscellaneous</a:t>
            </a:r>
          </a:p>
          <a:p>
            <a:pPr eaLnBrk="1" hangingPunct="1">
              <a:defRPr/>
            </a:pPr>
            <a:r>
              <a:rPr lang="en-GB" sz="1800" dirty="0"/>
              <a:t>Infrastructure – schools, drainage, affordable homes</a:t>
            </a:r>
          </a:p>
          <a:p>
            <a:pPr eaLnBrk="1" hangingPunct="1">
              <a:defRPr/>
            </a:pPr>
            <a:r>
              <a:rPr lang="en-GB" sz="1800" dirty="0"/>
              <a:t>Local economy</a:t>
            </a:r>
          </a:p>
          <a:p>
            <a:pPr eaLnBrk="1" hangingPunct="1">
              <a:defRPr/>
            </a:pPr>
            <a:r>
              <a:rPr lang="en-GB" sz="1800" dirty="0"/>
              <a:t>Cumulative impact</a:t>
            </a:r>
          </a:p>
          <a:p>
            <a:pPr eaLnBrk="1" hangingPunct="1">
              <a:defRPr/>
            </a:pPr>
            <a:r>
              <a:rPr lang="en-GB" sz="1800" dirty="0"/>
              <a:t>Viability</a:t>
            </a:r>
          </a:p>
          <a:p>
            <a:pPr eaLnBrk="1" hangingPunct="1">
              <a:defRPr/>
            </a:pPr>
            <a:endParaRPr lang="en-GB" dirty="0"/>
          </a:p>
        </p:txBody>
      </p:sp>
    </p:spTree>
    <p:extLst>
      <p:ext uri="{BB962C8B-B14F-4D97-AF65-F5344CB8AC3E}">
        <p14:creationId xmlns:p14="http://schemas.microsoft.com/office/powerpoint/2010/main" val="10054760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z="3600" smtClean="0"/>
              <a:t>NON-MATERIAL CONSIDERATIONS</a:t>
            </a:r>
          </a:p>
        </p:txBody>
      </p:sp>
      <p:sp>
        <p:nvSpPr>
          <p:cNvPr id="7171" name="Rectangle 3"/>
          <p:cNvSpPr>
            <a:spLocks noGrp="1" noChangeArrowheads="1"/>
          </p:cNvSpPr>
          <p:nvPr>
            <p:ph sz="half" idx="1"/>
          </p:nvPr>
        </p:nvSpPr>
        <p:spPr/>
        <p:txBody>
          <a:bodyPr/>
          <a:lstStyle/>
          <a:p>
            <a:pPr lvl="1" eaLnBrk="1" hangingPunct="1">
              <a:buClr>
                <a:schemeClr val="tx1"/>
              </a:buClr>
              <a:buFont typeface="Arial" charset="0"/>
              <a:buChar char="•"/>
            </a:pPr>
            <a:r>
              <a:rPr lang="en-GB" altLang="en-US" sz="2000" smtClean="0"/>
              <a:t>Impact on property values</a:t>
            </a:r>
          </a:p>
          <a:p>
            <a:pPr lvl="1" eaLnBrk="1" hangingPunct="1">
              <a:buClr>
                <a:schemeClr val="tx1"/>
              </a:buClr>
              <a:buFont typeface="Arial" charset="0"/>
              <a:buChar char="•"/>
            </a:pPr>
            <a:r>
              <a:rPr lang="en-GB" altLang="en-US" sz="2000" smtClean="0"/>
              <a:t>Retrospective works</a:t>
            </a:r>
          </a:p>
          <a:p>
            <a:pPr lvl="1" eaLnBrk="1" hangingPunct="1">
              <a:buClr>
                <a:schemeClr val="tx1"/>
              </a:buClr>
              <a:buFont typeface="Arial" charset="0"/>
              <a:buChar char="•"/>
            </a:pPr>
            <a:r>
              <a:rPr lang="en-GB" altLang="en-US" sz="2000" smtClean="0"/>
              <a:t>Commercial competition</a:t>
            </a:r>
          </a:p>
          <a:p>
            <a:pPr lvl="1" eaLnBrk="1" hangingPunct="1">
              <a:buClr>
                <a:schemeClr val="tx1"/>
              </a:buClr>
              <a:buFont typeface="Arial" charset="0"/>
              <a:buChar char="•"/>
            </a:pPr>
            <a:r>
              <a:rPr lang="en-GB" altLang="en-US" sz="2000" smtClean="0"/>
              <a:t>Loss of view</a:t>
            </a:r>
          </a:p>
          <a:p>
            <a:pPr lvl="1" eaLnBrk="1" hangingPunct="1">
              <a:buClr>
                <a:schemeClr val="tx1"/>
              </a:buClr>
              <a:buFont typeface="Arial" charset="0"/>
              <a:buChar char="•"/>
            </a:pPr>
            <a:r>
              <a:rPr lang="en-GB" altLang="en-US" sz="2000" smtClean="0"/>
              <a:t>History of the applicant</a:t>
            </a:r>
          </a:p>
          <a:p>
            <a:pPr lvl="1" eaLnBrk="1" hangingPunct="1">
              <a:buClr>
                <a:schemeClr val="tx1"/>
              </a:buClr>
              <a:buFont typeface="Arial" charset="0"/>
              <a:buChar char="•"/>
            </a:pPr>
            <a:r>
              <a:rPr lang="en-GB" altLang="en-US" sz="2000" smtClean="0"/>
              <a:t>Objections to prior application or similar site</a:t>
            </a:r>
          </a:p>
          <a:p>
            <a:pPr lvl="1" eaLnBrk="1" hangingPunct="1">
              <a:buClr>
                <a:schemeClr val="tx1"/>
              </a:buClr>
              <a:buFont typeface="Arial" charset="0"/>
              <a:buChar char="•"/>
            </a:pPr>
            <a:r>
              <a:rPr lang="en-GB" altLang="en-US" sz="2000" smtClean="0"/>
              <a:t>Change from previous schemes</a:t>
            </a:r>
          </a:p>
          <a:p>
            <a:pPr lvl="1" eaLnBrk="1" hangingPunct="1">
              <a:buClr>
                <a:schemeClr val="tx1"/>
              </a:buClr>
              <a:buFont typeface="Arial" charset="0"/>
              <a:buChar char="•"/>
            </a:pPr>
            <a:r>
              <a:rPr lang="en-GB" altLang="en-US" sz="2000" smtClean="0"/>
              <a:t>Principle when settled in prior outline application</a:t>
            </a:r>
          </a:p>
          <a:p>
            <a:pPr lvl="1" eaLnBrk="1" hangingPunct="1">
              <a:buClr>
                <a:schemeClr val="tx1"/>
              </a:buClr>
              <a:buFontTx/>
              <a:buChar char="•"/>
            </a:pPr>
            <a:endParaRPr lang="en-GB" altLang="en-US" sz="2000" smtClean="0"/>
          </a:p>
        </p:txBody>
      </p:sp>
      <p:sp>
        <p:nvSpPr>
          <p:cNvPr id="7172" name="Content Placeholder 1"/>
          <p:cNvSpPr>
            <a:spLocks noGrp="1"/>
          </p:cNvSpPr>
          <p:nvPr>
            <p:ph sz="half" idx="2"/>
          </p:nvPr>
        </p:nvSpPr>
        <p:spPr/>
        <p:txBody>
          <a:bodyPr/>
          <a:lstStyle/>
          <a:p>
            <a:pPr eaLnBrk="1" hangingPunct="1"/>
            <a:r>
              <a:rPr lang="en-GB" altLang="en-US" sz="2000" smtClean="0"/>
              <a:t>Ownership of land/right of access</a:t>
            </a:r>
          </a:p>
          <a:p>
            <a:pPr eaLnBrk="1" hangingPunct="1"/>
            <a:r>
              <a:rPr lang="en-GB" altLang="en-US" sz="2000" smtClean="0"/>
              <a:t>Restrictive covenants</a:t>
            </a:r>
          </a:p>
          <a:p>
            <a:pPr eaLnBrk="1" hangingPunct="1"/>
            <a:r>
              <a:rPr lang="en-GB" altLang="en-US" sz="2000" smtClean="0"/>
              <a:t>Matters covered by other legislation, e.g. Building Regulations</a:t>
            </a:r>
          </a:p>
          <a:p>
            <a:pPr eaLnBrk="1" hangingPunct="1"/>
            <a:r>
              <a:rPr lang="en-GB" altLang="en-US" sz="2000" smtClean="0"/>
              <a:t>Applicants personal circumstances (rarely material)</a:t>
            </a:r>
          </a:p>
          <a:p>
            <a:pPr eaLnBrk="1" hangingPunct="1"/>
            <a:r>
              <a:rPr lang="en-GB" altLang="en-US" sz="2000" smtClean="0"/>
              <a:t>Misrepresentation</a:t>
            </a:r>
          </a:p>
          <a:p>
            <a:pPr eaLnBrk="1" hangingPunct="1"/>
            <a:r>
              <a:rPr lang="en-GB" altLang="en-US" sz="2000" smtClean="0"/>
              <a:t>Moral objections</a:t>
            </a:r>
          </a:p>
          <a:p>
            <a:pPr eaLnBrk="1" hangingPunct="1"/>
            <a:r>
              <a:rPr lang="en-GB" altLang="en-US" sz="2000" smtClean="0"/>
              <a:t>Neighbour disputes</a:t>
            </a:r>
          </a:p>
          <a:p>
            <a:pPr eaLnBrk="1" hangingPunct="1"/>
            <a:endParaRPr lang="en-GB" altLang="en-US" sz="2400" smtClean="0"/>
          </a:p>
          <a:p>
            <a:pPr eaLnBrk="1" hangingPunct="1"/>
            <a:endParaRPr lang="en-GB" altLang="en-US" smtClean="0"/>
          </a:p>
        </p:txBody>
      </p:sp>
      <p:pic>
        <p:nvPicPr>
          <p:cNvPr id="7173" name="Picture 4" descr="In_Partnershi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165850"/>
            <a:ext cx="2268538"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98919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PROCESS 1 of 2</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Case officer will review case as soon as possible after the “first clear date”. That is, the day following the last formal period of public consultation.</a:t>
            </a:r>
          </a:p>
          <a:p>
            <a:r>
              <a:rPr lang="en-GB" dirty="0" smtClean="0"/>
              <a:t>If one of the three trigger points occurs, the case officer will send an email with an attachment to the Town / Parish Council and the Ward Member(s).</a:t>
            </a:r>
          </a:p>
          <a:p>
            <a:r>
              <a:rPr lang="en-GB" dirty="0" smtClean="0"/>
              <a:t>To streamline the process the attachment is generic but is automatically populated with case specific information.</a:t>
            </a:r>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13526859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Process 2 of 2</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The case officer will indicate on the email which of the three trigger points has occurred.</a:t>
            </a:r>
          </a:p>
          <a:p>
            <a:r>
              <a:rPr lang="en-GB" dirty="0" smtClean="0"/>
              <a:t>The Town / Parish Council / Ward Member will have </a:t>
            </a:r>
            <a:r>
              <a:rPr lang="en-GB" dirty="0" smtClean="0">
                <a:solidFill>
                  <a:srgbClr val="FF0000"/>
                </a:solidFill>
              </a:rPr>
              <a:t>5 working days </a:t>
            </a:r>
            <a:r>
              <a:rPr lang="en-GB" dirty="0" smtClean="0"/>
              <a:t>to indicate if they wish the case to be referred to the Chair and Vice Chair of the Planning Committee for them to consider if it should be put before the Planning Committee.</a:t>
            </a:r>
          </a:p>
          <a:p>
            <a:r>
              <a:rPr lang="en-GB" dirty="0" smtClean="0"/>
              <a:t>Notification must be made using the form attached to the email and </a:t>
            </a:r>
            <a:r>
              <a:rPr lang="en-GB" dirty="0" smtClean="0">
                <a:solidFill>
                  <a:srgbClr val="FF0000"/>
                </a:solidFill>
              </a:rPr>
              <a:t>must be sent to the </a:t>
            </a:r>
            <a:r>
              <a:rPr lang="en-GB" dirty="0" smtClean="0">
                <a:hlinkClick r:id="rId2"/>
              </a:rPr>
              <a:t>committee.referral@eastsuffolk.gov.uk</a:t>
            </a:r>
            <a:r>
              <a:rPr lang="en-GB" dirty="0" smtClean="0"/>
              <a:t> email address which has been set up specifically for the purpose.</a:t>
            </a:r>
          </a:p>
          <a:p>
            <a:r>
              <a:rPr lang="en-GB" dirty="0" smtClean="0"/>
              <a:t>Please ensure that comments regarding planning material considerations / reasons for referral request are added to the attached form and not written in the email itself.</a:t>
            </a:r>
          </a:p>
          <a:p>
            <a:r>
              <a:rPr lang="en-GB" dirty="0" smtClean="0"/>
              <a:t>Forms returned within 5 working days will be put before a weekly meeting with the Chair and Vice Chair of the Planning Committee</a:t>
            </a:r>
            <a:endParaRPr lang="en-GB" dirty="0" smtClean="0"/>
          </a:p>
          <a:p>
            <a:pPr marL="0" indent="0">
              <a:buNone/>
            </a:pPr>
            <a:endParaRPr lang="en-GB" dirty="0"/>
          </a:p>
        </p:txBody>
      </p:sp>
    </p:spTree>
    <p:extLst>
      <p:ext uri="{BB962C8B-B14F-4D97-AF65-F5344CB8AC3E}">
        <p14:creationId xmlns:p14="http://schemas.microsoft.com/office/powerpoint/2010/main" val="15566532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5 WORKING DAYS</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endParaRPr lang="en-GB" dirty="0" smtClean="0"/>
          </a:p>
          <a:p>
            <a:pPr marL="0" indent="0" algn="ctr">
              <a:buNone/>
            </a:pPr>
            <a:r>
              <a:rPr lang="en-GB" sz="7200" dirty="0" smtClean="0"/>
              <a:t>DAY ONE STARTS THE DAY AFTER THE DATE ON THE EMAILED LETTER</a:t>
            </a:r>
            <a:endParaRPr lang="en-GB" sz="7200" dirty="0"/>
          </a:p>
        </p:txBody>
      </p:sp>
    </p:spTree>
    <p:extLst>
      <p:ext uri="{BB962C8B-B14F-4D97-AF65-F5344CB8AC3E}">
        <p14:creationId xmlns:p14="http://schemas.microsoft.com/office/powerpoint/2010/main" val="8344850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Development Management Committees – Previous Arrangement</a:t>
            </a:r>
            <a:endParaRPr lang="en-GB" dirty="0"/>
          </a:p>
        </p:txBody>
      </p:sp>
      <p:sp>
        <p:nvSpPr>
          <p:cNvPr id="3" name="Content Placeholder 2"/>
          <p:cNvSpPr>
            <a:spLocks noGrp="1"/>
          </p:cNvSpPr>
          <p:nvPr>
            <p:ph idx="1"/>
          </p:nvPr>
        </p:nvSpPr>
        <p:spPr/>
        <p:txBody>
          <a:bodyPr/>
          <a:lstStyle/>
          <a:p>
            <a:pPr marL="0" indent="0">
              <a:buNone/>
            </a:pPr>
            <a:endParaRPr lang="en-GB" sz="3600" dirty="0" smtClean="0"/>
          </a:p>
          <a:p>
            <a:pPr marL="0" indent="0">
              <a:buNone/>
            </a:pPr>
            <a:r>
              <a:rPr lang="en-GB" sz="3600" dirty="0" smtClean="0"/>
              <a:t>North Area Development Management </a:t>
            </a:r>
          </a:p>
          <a:p>
            <a:pPr marL="0" indent="0">
              <a:buNone/>
            </a:pPr>
            <a:r>
              <a:rPr lang="en-GB" sz="3600" dirty="0" smtClean="0"/>
              <a:t>Sub-Committee </a:t>
            </a:r>
            <a:endParaRPr lang="en-GB" sz="3600" dirty="0"/>
          </a:p>
          <a:p>
            <a:pPr marL="0" indent="0">
              <a:buNone/>
            </a:pPr>
            <a:r>
              <a:rPr lang="en-GB" sz="3600" dirty="0" smtClean="0"/>
              <a:t>South Area Development Management </a:t>
            </a:r>
          </a:p>
          <a:p>
            <a:pPr marL="0" indent="0">
              <a:buNone/>
            </a:pPr>
            <a:r>
              <a:rPr lang="en-GB" sz="3600" dirty="0" smtClean="0"/>
              <a:t>Sub-Committee</a:t>
            </a:r>
          </a:p>
          <a:p>
            <a:pPr marL="0" indent="0">
              <a:buNone/>
            </a:pPr>
            <a:r>
              <a:rPr lang="en-GB" sz="3600" dirty="0" smtClean="0"/>
              <a:t>Development Management Committee</a:t>
            </a:r>
            <a:endParaRPr lang="en-GB" sz="3600" dirty="0"/>
          </a:p>
          <a:p>
            <a:pPr marL="0" indent="0">
              <a:buNone/>
            </a:pPr>
            <a:endParaRPr lang="en-GB" dirty="0"/>
          </a:p>
        </p:txBody>
      </p:sp>
    </p:spTree>
    <p:extLst>
      <p:ext uri="{BB962C8B-B14F-4D97-AF65-F5344CB8AC3E}">
        <p14:creationId xmlns:p14="http://schemas.microsoft.com/office/powerpoint/2010/main" val="15369253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Development Management Committees – New Arrangement</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lgn="ctr">
              <a:buNone/>
            </a:pPr>
            <a:r>
              <a:rPr lang="en-GB" sz="4400" dirty="0" smtClean="0"/>
              <a:t>Three previous committees replaced with a single committee known as the </a:t>
            </a:r>
          </a:p>
          <a:p>
            <a:pPr marL="0" indent="0" algn="ctr">
              <a:buNone/>
            </a:pPr>
            <a:r>
              <a:rPr lang="en-GB" sz="5400" dirty="0" smtClean="0"/>
              <a:t>Planning Committee</a:t>
            </a:r>
            <a:endParaRPr lang="en-GB" sz="5400" dirty="0"/>
          </a:p>
        </p:txBody>
      </p:sp>
    </p:spTree>
    <p:extLst>
      <p:ext uri="{BB962C8B-B14F-4D97-AF65-F5344CB8AC3E}">
        <p14:creationId xmlns:p14="http://schemas.microsoft.com/office/powerpoint/2010/main" val="4364421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Scheme of Delegation </a:t>
            </a:r>
            <a:br>
              <a:rPr lang="en-GB" dirty="0" smtClean="0"/>
            </a:br>
            <a:r>
              <a:rPr lang="en-GB" dirty="0" smtClean="0"/>
              <a:t>Three Application Types</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b="1" dirty="0" smtClean="0"/>
              <a:t>Major Applications </a:t>
            </a:r>
            <a:r>
              <a:rPr lang="en-GB" dirty="0" smtClean="0"/>
              <a:t>– For example, proposals for 10 or more dwellings or  1,000 square meters or more of commercial development</a:t>
            </a:r>
          </a:p>
          <a:p>
            <a:pPr marL="0" indent="0">
              <a:buNone/>
            </a:pPr>
            <a:r>
              <a:rPr lang="en-GB" b="1" dirty="0" smtClean="0"/>
              <a:t>Minor Applications </a:t>
            </a:r>
            <a:r>
              <a:rPr lang="en-GB" dirty="0" smtClean="0"/>
              <a:t>– For example, proposals for 1 to 9 dwellings or </a:t>
            </a:r>
            <a:r>
              <a:rPr lang="en-GB" dirty="0" err="1" smtClean="0"/>
              <a:t>smallscale</a:t>
            </a:r>
            <a:r>
              <a:rPr lang="en-GB" dirty="0" smtClean="0"/>
              <a:t> commercial buildings</a:t>
            </a:r>
          </a:p>
          <a:p>
            <a:pPr marL="0" indent="0">
              <a:buNone/>
            </a:pPr>
            <a:r>
              <a:rPr lang="en-GB" b="1" dirty="0" smtClean="0"/>
              <a:t>Other Applications </a:t>
            </a:r>
            <a:r>
              <a:rPr lang="en-GB" dirty="0" smtClean="0"/>
              <a:t>– For example proposals for change of use, householder development, listed building consent, advertisements</a:t>
            </a:r>
            <a:endParaRPr lang="en-GB" dirty="0"/>
          </a:p>
        </p:txBody>
      </p:sp>
    </p:spTree>
    <p:extLst>
      <p:ext uri="{BB962C8B-B14F-4D97-AF65-F5344CB8AC3E}">
        <p14:creationId xmlns:p14="http://schemas.microsoft.com/office/powerpoint/2010/main" val="17146566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Previous Scheme of Delegation </a:t>
            </a:r>
            <a:br>
              <a:rPr lang="en-GB" dirty="0" smtClean="0"/>
            </a:br>
            <a:r>
              <a:rPr lang="en-GB" dirty="0" smtClean="0"/>
              <a:t>(trigger 1)</a:t>
            </a:r>
            <a:endParaRPr lang="en-GB" dirty="0"/>
          </a:p>
        </p:txBody>
      </p:sp>
      <p:sp>
        <p:nvSpPr>
          <p:cNvPr id="3" name="Content Placeholder 2"/>
          <p:cNvSpPr>
            <a:spLocks noGrp="1"/>
          </p:cNvSpPr>
          <p:nvPr>
            <p:ph idx="1"/>
          </p:nvPr>
        </p:nvSpPr>
        <p:spPr/>
        <p:txBody>
          <a:bodyPr>
            <a:normAutofit fontScale="85000" lnSpcReduction="10000"/>
          </a:bodyPr>
          <a:lstStyle/>
          <a:p>
            <a:pPr marL="0" indent="0">
              <a:buNone/>
            </a:pPr>
            <a:r>
              <a:rPr lang="en-GB" dirty="0" smtClean="0"/>
              <a:t>The Head of Planning &amp; Coastal Management - To determine (inter alia) Major &amp; Minor Applications other than where a Town or Parish Council, Statutory Consultee or three or more interested parties </a:t>
            </a:r>
            <a:r>
              <a:rPr lang="en-GB" b="1" dirty="0" smtClean="0"/>
              <a:t>raise material planning objections </a:t>
            </a:r>
            <a:r>
              <a:rPr lang="en-GB" dirty="0" smtClean="0"/>
              <a:t>within the prescribed consultation period </a:t>
            </a:r>
            <a:r>
              <a:rPr lang="en-GB" b="1" dirty="0" smtClean="0"/>
              <a:t>when officers are minded to approve </a:t>
            </a:r>
            <a:r>
              <a:rPr lang="en-GB" dirty="0" smtClean="0"/>
              <a:t>…….. Such delegation shall not be exercised where a ward member for the relevant ward approaches the chairman or vice chairman of the appropriate Development Management Sub-Committee who then requests that the application should be reported to the Sub-Committee</a:t>
            </a:r>
            <a:endParaRPr lang="en-GB" dirty="0"/>
          </a:p>
        </p:txBody>
      </p:sp>
    </p:spTree>
    <p:extLst>
      <p:ext uri="{BB962C8B-B14F-4D97-AF65-F5344CB8AC3E}">
        <p14:creationId xmlns:p14="http://schemas.microsoft.com/office/powerpoint/2010/main" val="22690652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New Scheme of Delegation</a:t>
            </a:r>
            <a:br>
              <a:rPr lang="en-GB" dirty="0" smtClean="0"/>
            </a:br>
            <a:r>
              <a:rPr lang="en-GB" dirty="0" smtClean="0"/>
              <a:t>(trigger 1)</a:t>
            </a:r>
            <a:endParaRPr lang="en-GB" dirty="0"/>
          </a:p>
        </p:txBody>
      </p:sp>
      <p:sp>
        <p:nvSpPr>
          <p:cNvPr id="3" name="Content Placeholder 2"/>
          <p:cNvSpPr>
            <a:spLocks noGrp="1"/>
          </p:cNvSpPr>
          <p:nvPr>
            <p:ph idx="1"/>
          </p:nvPr>
        </p:nvSpPr>
        <p:spPr>
          <a:xfrm>
            <a:off x="457200" y="1600200"/>
            <a:ext cx="8229600" cy="4637112"/>
          </a:xfrm>
        </p:spPr>
        <p:txBody>
          <a:bodyPr>
            <a:normAutofit fontScale="47500" lnSpcReduction="20000"/>
          </a:bodyPr>
          <a:lstStyle/>
          <a:p>
            <a:pPr marL="0" indent="0">
              <a:buNone/>
            </a:pPr>
            <a:r>
              <a:rPr lang="en-GB" sz="5900" dirty="0" smtClean="0"/>
              <a:t>The Head of Planning &amp; Coastal Management - To determine (inter alia) </a:t>
            </a:r>
            <a:r>
              <a:rPr lang="en-GB" sz="5900" b="1" dirty="0" smtClean="0"/>
              <a:t>other than </a:t>
            </a:r>
            <a:r>
              <a:rPr lang="en-GB" sz="5900" dirty="0" smtClean="0"/>
              <a:t>where a</a:t>
            </a:r>
            <a:r>
              <a:rPr lang="en-GB" sz="5900" dirty="0" smtClean="0"/>
              <a:t> </a:t>
            </a:r>
            <a:r>
              <a:rPr lang="en-GB" sz="5900" dirty="0"/>
              <a:t>planning application classified as a </a:t>
            </a:r>
            <a:r>
              <a:rPr lang="en-GB" sz="5900" b="1" dirty="0"/>
              <a:t>“Major or Minor Application”</a:t>
            </a:r>
            <a:r>
              <a:rPr lang="en-GB" sz="5900" dirty="0"/>
              <a:t> where a Town / Parish Council, Statutory Consultee or at least three interested parties </a:t>
            </a:r>
            <a:r>
              <a:rPr lang="en-GB" sz="5900" b="1" dirty="0"/>
              <a:t>have raised material planning objections </a:t>
            </a:r>
            <a:r>
              <a:rPr lang="en-GB" sz="5900" dirty="0"/>
              <a:t>within the prescribed consultation period and </a:t>
            </a:r>
            <a:r>
              <a:rPr lang="en-GB" sz="5900" b="1" dirty="0"/>
              <a:t>when officers are minded to </a:t>
            </a:r>
            <a:r>
              <a:rPr lang="en-GB" sz="5900" b="1" dirty="0" smtClean="0"/>
              <a:t>approve </a:t>
            </a:r>
            <a:r>
              <a:rPr lang="en-GB" sz="5900" b="1" dirty="0" smtClean="0">
                <a:solidFill>
                  <a:srgbClr val="FF0000"/>
                </a:solidFill>
              </a:rPr>
              <a:t>and</a:t>
            </a:r>
            <a:r>
              <a:rPr lang="en-GB" sz="5900" b="1" dirty="0" smtClean="0"/>
              <a:t> </a:t>
            </a:r>
            <a:r>
              <a:rPr lang="en-GB" sz="5900" dirty="0" smtClean="0"/>
              <a:t>the </a:t>
            </a:r>
            <a:r>
              <a:rPr lang="en-GB" sz="5900" dirty="0"/>
              <a:t>Town/Parish Council directly or through its Ward Member(s) have made a referral request, </a:t>
            </a:r>
            <a:r>
              <a:rPr lang="en-GB" sz="5900" b="1" dirty="0">
                <a:solidFill>
                  <a:srgbClr val="FF0000"/>
                </a:solidFill>
              </a:rPr>
              <a:t>within 5 working days of the advice being received</a:t>
            </a:r>
            <a:r>
              <a:rPr lang="en-GB" sz="5900" dirty="0"/>
              <a:t>, that the application should be reported to the Planning Committee.</a:t>
            </a:r>
          </a:p>
          <a:p>
            <a:pPr marL="0" indent="0">
              <a:buNone/>
            </a:pPr>
            <a:r>
              <a:rPr lang="en-GB" b="1" dirty="0"/>
              <a:t/>
            </a:r>
            <a:br>
              <a:rPr lang="en-GB" b="1" dirty="0"/>
            </a:br>
            <a:endParaRPr lang="en-GB" b="1" dirty="0"/>
          </a:p>
        </p:txBody>
      </p:sp>
    </p:spTree>
    <p:extLst>
      <p:ext uri="{BB962C8B-B14F-4D97-AF65-F5344CB8AC3E}">
        <p14:creationId xmlns:p14="http://schemas.microsoft.com/office/powerpoint/2010/main" val="14372279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Previous Scheme of Delegation </a:t>
            </a:r>
            <a:br>
              <a:rPr lang="en-GB" dirty="0" smtClean="0"/>
            </a:br>
            <a:r>
              <a:rPr lang="en-GB" dirty="0" smtClean="0"/>
              <a:t>(trigger 2)</a:t>
            </a: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smtClean="0"/>
              <a:t>The Head of Planning &amp; Coastal Management - To determine (inter alia) Major &amp; Minor Applications other than where a Town or Parish Council, Statutory Consultee or three or more interested parties </a:t>
            </a:r>
            <a:r>
              <a:rPr lang="en-GB" b="1" dirty="0" smtClean="0"/>
              <a:t>have raised material planning issues in support of the case </a:t>
            </a:r>
            <a:r>
              <a:rPr lang="en-GB" dirty="0" smtClean="0"/>
              <a:t>within the prescribed consultation period </a:t>
            </a:r>
            <a:r>
              <a:rPr lang="en-GB" b="1" dirty="0" smtClean="0"/>
              <a:t>when officers are minded to refuse </a:t>
            </a:r>
            <a:r>
              <a:rPr lang="en-GB" dirty="0" smtClean="0"/>
              <a:t>…….. Such delegation shall not be exercised where a ward member for the relevant ward approaches the chairman or vice chairman of the appropriate Development Management Sub-Committee who then requests that the application should be reported to the Sub-Committee</a:t>
            </a:r>
          </a:p>
          <a:p>
            <a:pPr marL="0" indent="0">
              <a:buNone/>
            </a:pPr>
            <a:endParaRPr lang="en-GB" dirty="0"/>
          </a:p>
        </p:txBody>
      </p:sp>
    </p:spTree>
    <p:extLst>
      <p:ext uri="{BB962C8B-B14F-4D97-AF65-F5344CB8AC3E}">
        <p14:creationId xmlns:p14="http://schemas.microsoft.com/office/powerpoint/2010/main" val="20478369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New Scheme of Delegation</a:t>
            </a:r>
            <a:br>
              <a:rPr lang="en-GB" dirty="0" smtClean="0"/>
            </a:br>
            <a:r>
              <a:rPr lang="en-GB" dirty="0" smtClean="0"/>
              <a:t>(trigger 2)</a:t>
            </a:r>
            <a:endParaRPr lang="en-GB" dirty="0"/>
          </a:p>
        </p:txBody>
      </p:sp>
      <p:sp>
        <p:nvSpPr>
          <p:cNvPr id="3" name="Content Placeholder 2"/>
          <p:cNvSpPr>
            <a:spLocks noGrp="1"/>
          </p:cNvSpPr>
          <p:nvPr>
            <p:ph idx="1"/>
          </p:nvPr>
        </p:nvSpPr>
        <p:spPr/>
        <p:txBody>
          <a:bodyPr>
            <a:normAutofit fontScale="25000" lnSpcReduction="20000"/>
          </a:bodyPr>
          <a:lstStyle/>
          <a:p>
            <a:pPr marL="0" indent="0">
              <a:buNone/>
            </a:pPr>
            <a:r>
              <a:rPr lang="en-GB" sz="11200" dirty="0" smtClean="0"/>
              <a:t>The Head of Planning &amp; Coastal Management – </a:t>
            </a:r>
          </a:p>
          <a:p>
            <a:pPr marL="0" indent="0">
              <a:buNone/>
            </a:pPr>
            <a:r>
              <a:rPr lang="en-GB" sz="11200" dirty="0" smtClean="0"/>
              <a:t>To determine a</a:t>
            </a:r>
            <a:r>
              <a:rPr lang="en-GB" sz="11200" dirty="0" smtClean="0"/>
              <a:t> </a:t>
            </a:r>
            <a:r>
              <a:rPr lang="en-GB" sz="11200" dirty="0"/>
              <a:t>planning application classified as a </a:t>
            </a:r>
            <a:r>
              <a:rPr lang="en-GB" sz="11200" b="1" dirty="0"/>
              <a:t>“Major or Minor Application”</a:t>
            </a:r>
            <a:r>
              <a:rPr lang="en-GB" sz="11200" dirty="0"/>
              <a:t> where a Town / Parish Council, Statutory Consultee or at least three interested parties </a:t>
            </a:r>
            <a:r>
              <a:rPr lang="en-GB" sz="11200" b="1" dirty="0"/>
              <a:t>have raised material planning issues in support</a:t>
            </a:r>
            <a:r>
              <a:rPr lang="en-GB" sz="11200" dirty="0"/>
              <a:t> of the case within the prescribed consultation period and </a:t>
            </a:r>
            <a:r>
              <a:rPr lang="en-GB" sz="11200" b="1" dirty="0"/>
              <a:t>when officers are minded to </a:t>
            </a:r>
            <a:r>
              <a:rPr lang="en-GB" sz="11200" b="1" dirty="0" smtClean="0"/>
              <a:t>refuse</a:t>
            </a:r>
            <a:r>
              <a:rPr lang="en-GB" sz="11200" dirty="0" smtClean="0"/>
              <a:t> </a:t>
            </a:r>
            <a:r>
              <a:rPr lang="en-GB" sz="11200" b="1" dirty="0" smtClean="0">
                <a:solidFill>
                  <a:srgbClr val="FF0000"/>
                </a:solidFill>
              </a:rPr>
              <a:t>and</a:t>
            </a:r>
            <a:r>
              <a:rPr lang="en-GB" sz="11200" b="1" dirty="0" smtClean="0"/>
              <a:t> </a:t>
            </a:r>
            <a:r>
              <a:rPr lang="en-GB" sz="11200" dirty="0" smtClean="0"/>
              <a:t>the Town/Parish Council directly or through its Ward Member(s) have made a referral request, </a:t>
            </a:r>
            <a:r>
              <a:rPr lang="en-GB" sz="11200" b="1" dirty="0" smtClean="0">
                <a:solidFill>
                  <a:srgbClr val="FF0000"/>
                </a:solidFill>
              </a:rPr>
              <a:t>within 5 working days of the advice being received</a:t>
            </a:r>
            <a:r>
              <a:rPr lang="en-GB" sz="11200" dirty="0" smtClean="0"/>
              <a:t>, that the application should be reported to the Planning Committee.</a:t>
            </a:r>
          </a:p>
          <a:p>
            <a:pPr marL="0" lvl="0" indent="0">
              <a:buNone/>
            </a:pPr>
            <a:r>
              <a:rPr lang="en-GB" dirty="0"/>
              <a:t/>
            </a:r>
            <a:br>
              <a:rPr lang="en-GB" dirty="0"/>
            </a:br>
            <a:endParaRPr lang="en-GB" dirty="0"/>
          </a:p>
          <a:p>
            <a:pPr marL="0" indent="0">
              <a:buNone/>
            </a:pPr>
            <a:endParaRPr lang="en-GB" dirty="0"/>
          </a:p>
        </p:txBody>
      </p:sp>
    </p:spTree>
    <p:extLst>
      <p:ext uri="{BB962C8B-B14F-4D97-AF65-F5344CB8AC3E}">
        <p14:creationId xmlns:p14="http://schemas.microsoft.com/office/powerpoint/2010/main" val="18653125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Previous Scheme of Delegation </a:t>
            </a:r>
            <a:br>
              <a:rPr lang="en-GB" dirty="0" smtClean="0"/>
            </a:br>
            <a:r>
              <a:rPr lang="en-GB" dirty="0" smtClean="0"/>
              <a:t>(trigger 3)</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smtClean="0"/>
              <a:t>The Head of Planning &amp; Coastal Management - To determine (inter alia) Other Applications other than where </a:t>
            </a:r>
            <a:r>
              <a:rPr lang="en-GB" b="1" dirty="0" smtClean="0"/>
              <a:t>following receipt of an objection</a:t>
            </a:r>
            <a:r>
              <a:rPr lang="en-GB" dirty="0" smtClean="0"/>
              <a:t> where </a:t>
            </a:r>
            <a:r>
              <a:rPr lang="en-GB" b="1" dirty="0" smtClean="0"/>
              <a:t>officers are minded to approve </a:t>
            </a:r>
            <a:r>
              <a:rPr lang="en-GB" dirty="0" smtClean="0"/>
              <a:t>and where a ward member for the ward concerned expresses </a:t>
            </a:r>
            <a:r>
              <a:rPr lang="en-GB" dirty="0" smtClean="0"/>
              <a:t>concern, </a:t>
            </a:r>
            <a:r>
              <a:rPr lang="en-GB" dirty="0" smtClean="0"/>
              <a:t>the chairman or vice chairman of the appropriate Development Management Sub-Committee requests that the application should be reported to the relevant Development Management Sub-Committee</a:t>
            </a:r>
          </a:p>
          <a:p>
            <a:pPr marL="0" indent="0">
              <a:buNone/>
            </a:pPr>
            <a:endParaRPr lang="en-GB" dirty="0"/>
          </a:p>
        </p:txBody>
      </p:sp>
    </p:spTree>
    <p:extLst>
      <p:ext uri="{BB962C8B-B14F-4D97-AF65-F5344CB8AC3E}">
        <p14:creationId xmlns:p14="http://schemas.microsoft.com/office/powerpoint/2010/main" val="42029414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1075</Words>
  <Application>Microsoft Office PowerPoint</Application>
  <PresentationFormat>On-screen Show (4:3)</PresentationFormat>
  <Paragraphs>90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Development Management Committees – Previous Arrangement</vt:lpstr>
      <vt:lpstr>Development Management Committees – New Arrangement</vt:lpstr>
      <vt:lpstr>Scheme of Delegation  Three Application Types</vt:lpstr>
      <vt:lpstr>Previous Scheme of Delegation  (trigger 1)</vt:lpstr>
      <vt:lpstr>New Scheme of Delegation (trigger 1)</vt:lpstr>
      <vt:lpstr>Previous Scheme of Delegation  (trigger 2)</vt:lpstr>
      <vt:lpstr>New Scheme of Delegation (trigger 2)</vt:lpstr>
      <vt:lpstr>Previous Scheme of Delegation  (trigger 3)</vt:lpstr>
      <vt:lpstr>New Scheme of Delegation (trigger 3)</vt:lpstr>
      <vt:lpstr>MATERIAL PLANNING CONSIDERATIONS </vt:lpstr>
      <vt:lpstr>NON-MATERIAL CONSIDERATIONS</vt:lpstr>
      <vt:lpstr>PROCESS 1 of 2</vt:lpstr>
      <vt:lpstr>Process 2 of 2</vt:lpstr>
      <vt:lpstr>5 WORKING DAYS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Barry Reid</dc:creator>
  <cp:lastModifiedBy>Barry Reid</cp:lastModifiedBy>
  <cp:revision>14</cp:revision>
  <dcterms:created xsi:type="dcterms:W3CDTF">2015-10-28T13:49:33Z</dcterms:created>
  <dcterms:modified xsi:type="dcterms:W3CDTF">2015-10-28T16:58:05Z</dcterms:modified>
</cp:coreProperties>
</file>