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674" r:id="rId5"/>
    <p:sldMasterId id="2147483676" r:id="rId6"/>
    <p:sldMasterId id="2147483678" r:id="rId7"/>
    <p:sldMasterId id="2147483681" r:id="rId8"/>
  </p:sldMasterIdLst>
  <p:notesMasterIdLst>
    <p:notesMasterId r:id="rId47"/>
  </p:notesMasterIdLst>
  <p:sldIdLst>
    <p:sldId id="276" r:id="rId9"/>
    <p:sldId id="265" r:id="rId10"/>
    <p:sldId id="325" r:id="rId11"/>
    <p:sldId id="318" r:id="rId12"/>
    <p:sldId id="320" r:id="rId13"/>
    <p:sldId id="337" r:id="rId14"/>
    <p:sldId id="338" r:id="rId15"/>
    <p:sldId id="329" r:id="rId16"/>
    <p:sldId id="305" r:id="rId17"/>
    <p:sldId id="283" r:id="rId18"/>
    <p:sldId id="277" r:id="rId19"/>
    <p:sldId id="280" r:id="rId20"/>
    <p:sldId id="292" r:id="rId21"/>
    <p:sldId id="340" r:id="rId22"/>
    <p:sldId id="286" r:id="rId23"/>
    <p:sldId id="287" r:id="rId24"/>
    <p:sldId id="288" r:id="rId25"/>
    <p:sldId id="285" r:id="rId26"/>
    <p:sldId id="307" r:id="rId27"/>
    <p:sldId id="281" r:id="rId28"/>
    <p:sldId id="284" r:id="rId29"/>
    <p:sldId id="327" r:id="rId30"/>
    <p:sldId id="273" r:id="rId31"/>
    <p:sldId id="275" r:id="rId32"/>
    <p:sldId id="309" r:id="rId33"/>
    <p:sldId id="310" r:id="rId34"/>
    <p:sldId id="336" r:id="rId35"/>
    <p:sldId id="294" r:id="rId36"/>
    <p:sldId id="332" r:id="rId37"/>
    <p:sldId id="300" r:id="rId38"/>
    <p:sldId id="302" r:id="rId39"/>
    <p:sldId id="299" r:id="rId40"/>
    <p:sldId id="303" r:id="rId41"/>
    <p:sldId id="301" r:id="rId42"/>
    <p:sldId id="308" r:id="rId43"/>
    <p:sldId id="312" r:id="rId44"/>
    <p:sldId id="334" r:id="rId45"/>
    <p:sldId id="33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9E4857-F592-4055-9FBC-0701EE394CEC}">
          <p14:sldIdLst>
            <p14:sldId id="276"/>
            <p14:sldId id="265"/>
            <p14:sldId id="325"/>
            <p14:sldId id="318"/>
            <p14:sldId id="320"/>
            <p14:sldId id="337"/>
            <p14:sldId id="338"/>
            <p14:sldId id="329"/>
            <p14:sldId id="305"/>
            <p14:sldId id="283"/>
            <p14:sldId id="277"/>
            <p14:sldId id="280"/>
            <p14:sldId id="292"/>
            <p14:sldId id="340"/>
            <p14:sldId id="286"/>
            <p14:sldId id="287"/>
            <p14:sldId id="288"/>
            <p14:sldId id="285"/>
            <p14:sldId id="307"/>
            <p14:sldId id="281"/>
            <p14:sldId id="284"/>
            <p14:sldId id="327"/>
            <p14:sldId id="273"/>
            <p14:sldId id="275"/>
            <p14:sldId id="309"/>
            <p14:sldId id="310"/>
            <p14:sldId id="336"/>
            <p14:sldId id="294"/>
            <p14:sldId id="332"/>
            <p14:sldId id="300"/>
            <p14:sldId id="302"/>
            <p14:sldId id="299"/>
            <p14:sldId id="303"/>
            <p14:sldId id="301"/>
            <p14:sldId id="308"/>
            <p14:sldId id="312"/>
            <p14:sldId id="334"/>
            <p14:sldId id="3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75BD7D-C914-3970-2B50-80CC2356A1C5}" name="Alison Matthews" initials="AM" userId="S::Alison.Matthews@suffolk.gov.uk::04044a0c-f170-4735-994e-937492c4d2db" providerId="AD"/>
  <p188:author id="{086210DE-BD74-8045-348B-CF74ECCFC63A}" name="Kit Day" initials="KD" userId="S::kit.day@suffolk.gov.uk::c300e73c-ef16-4505-a804-ae00dd6a23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3461"/>
    <a:srgbClr val="5E5F5D"/>
    <a:srgbClr val="3CAAC3"/>
    <a:srgbClr val="95C022"/>
    <a:srgbClr val="95C0FF"/>
    <a:srgbClr val="5E5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55" autoAdjust="0"/>
  </p:normalViewPr>
  <p:slideViewPr>
    <p:cSldViewPr snapToGrid="0">
      <p:cViewPr varScale="1">
        <p:scale>
          <a:sx n="70" d="100"/>
          <a:sy n="70" d="100"/>
        </p:scale>
        <p:origin x="181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Bennett" userId="54831476-fdf9-492c-975d-8b62366e93e6" providerId="ADAL" clId="{9250A2D4-A697-4C0A-AE81-AB7ED4D4001D}"/>
    <pc:docChg chg="modSld">
      <pc:chgData name="Luke Bennett" userId="54831476-fdf9-492c-975d-8b62366e93e6" providerId="ADAL" clId="{9250A2D4-A697-4C0A-AE81-AB7ED4D4001D}" dt="2023-03-04T17:35:55.106" v="0" actId="1076"/>
      <pc:docMkLst>
        <pc:docMk/>
      </pc:docMkLst>
      <pc:sldChg chg="modSp mod">
        <pc:chgData name="Luke Bennett" userId="54831476-fdf9-492c-975d-8b62366e93e6" providerId="ADAL" clId="{9250A2D4-A697-4C0A-AE81-AB7ED4D4001D}" dt="2023-03-04T17:35:55.106" v="0" actId="1076"/>
        <pc:sldMkLst>
          <pc:docMk/>
          <pc:sldMk cId="2637494583" sldId="340"/>
        </pc:sldMkLst>
        <pc:spChg chg="mod">
          <ac:chgData name="Luke Bennett" userId="54831476-fdf9-492c-975d-8b62366e93e6" providerId="ADAL" clId="{9250A2D4-A697-4C0A-AE81-AB7ED4D4001D}" dt="2023-03-04T17:35:55.106" v="0" actId="1076"/>
          <ac:spMkLst>
            <pc:docMk/>
            <pc:sldMk cId="2637494583" sldId="340"/>
            <ac:spMk id="5" creationId="{5A85A9B2-56F0-5B7D-3162-729E295A5A8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uffolknet-my.sharepoint.com/personal/alison_matthews_suffolk_gov_uk/Documents/downloads/nomis_2023_02_03_16202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uffolknet-my.sharepoint.com/personal/alison_matthews_suffolk_gov_uk/Documents/downloads/nomis_2023_02_03_162027.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0" i="0" baseline="0" dirty="0">
                <a:effectLst/>
              </a:rPr>
              <a:t>Change in usual resident population by ethnic group, East Suffolk and Suffolk, 2011 to 2021 Census</a:t>
            </a:r>
            <a:endParaRPr lang="en-GB" sz="1050" dirty="0">
              <a:effectLst/>
            </a:endParaRPr>
          </a:p>
        </c:rich>
      </c:tx>
      <c:layout>
        <c:manualLayout>
          <c:xMode val="edge"/>
          <c:yMode val="edge"/>
          <c:x val="0.1410012157559797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285269358123899"/>
          <c:y val="0.18578245374639341"/>
          <c:w val="0.66461937285996142"/>
          <c:h val="0.35906755666438622"/>
        </c:manualLayout>
      </c:layout>
      <c:barChart>
        <c:barDir val="col"/>
        <c:grouping val="clustered"/>
        <c:varyColors val="0"/>
        <c:ser>
          <c:idx val="1"/>
          <c:order val="1"/>
          <c:tx>
            <c:strRef>
              <c:f>'[Chart in Microsoft PowerPoint]Sheet1'!$C$56</c:f>
              <c:strCache>
                <c:ptCount val="1"/>
                <c:pt idx="0">
                  <c:v>Suffolk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PowerPoint]Sheet1'!$A$57:$A$63</c:f>
              <c:strCache>
                <c:ptCount val="7"/>
                <c:pt idx="0">
                  <c:v>White: English, Welsh, Scottish, Northern Irish or British</c:v>
                </c:pt>
                <c:pt idx="1">
                  <c:v>White: Irish, Gypsy or Irish Traveller, Roma</c:v>
                </c:pt>
                <c:pt idx="2">
                  <c:v>White: Other White</c:v>
                </c:pt>
                <c:pt idx="3">
                  <c:v>Mixed/multiple ethnic groups</c:v>
                </c:pt>
                <c:pt idx="4">
                  <c:v>Asian/Asian British</c:v>
                </c:pt>
                <c:pt idx="5">
                  <c:v>Black/African/Caribbean/Black British</c:v>
                </c:pt>
                <c:pt idx="6">
                  <c:v>Other ethnic group</c:v>
                </c:pt>
              </c:strCache>
            </c:strRef>
          </c:cat>
          <c:val>
            <c:numRef>
              <c:f>'[Chart in Microsoft PowerPoint]Sheet1'!$C$57:$C$63</c:f>
              <c:numCache>
                <c:formatCode>#,##0</c:formatCode>
                <c:ptCount val="7"/>
                <c:pt idx="0">
                  <c:v>2747</c:v>
                </c:pt>
                <c:pt idx="1">
                  <c:v>1534</c:v>
                </c:pt>
                <c:pt idx="2">
                  <c:v>10795</c:v>
                </c:pt>
                <c:pt idx="3">
                  <c:v>5335</c:v>
                </c:pt>
                <c:pt idx="4">
                  <c:v>4352</c:v>
                </c:pt>
                <c:pt idx="5">
                  <c:v>3314</c:v>
                </c:pt>
                <c:pt idx="6">
                  <c:v>4447</c:v>
                </c:pt>
              </c:numCache>
            </c:numRef>
          </c:val>
          <c:extLst>
            <c:ext xmlns:c16="http://schemas.microsoft.com/office/drawing/2014/chart" uri="{C3380CC4-5D6E-409C-BE32-E72D297353CC}">
              <c16:uniqueId val="{00000000-7AB9-4334-9546-765D1251E6D6}"/>
            </c:ext>
          </c:extLst>
        </c:ser>
        <c:ser>
          <c:idx val="2"/>
          <c:order val="2"/>
          <c:tx>
            <c:strRef>
              <c:f>'[Chart in Microsoft PowerPoint]Sheet1'!$D$56</c:f>
              <c:strCache>
                <c:ptCount val="1"/>
                <c:pt idx="0">
                  <c:v>East Suffolk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PowerPoint]Sheet1'!$A$57:$A$63</c:f>
              <c:strCache>
                <c:ptCount val="7"/>
                <c:pt idx="0">
                  <c:v>White: English, Welsh, Scottish, Northern Irish or British</c:v>
                </c:pt>
                <c:pt idx="1">
                  <c:v>White: Irish, Gypsy or Irish Traveller, Roma</c:v>
                </c:pt>
                <c:pt idx="2">
                  <c:v>White: Other White</c:v>
                </c:pt>
                <c:pt idx="3">
                  <c:v>Mixed/multiple ethnic groups</c:v>
                </c:pt>
                <c:pt idx="4">
                  <c:v>Asian/Asian British</c:v>
                </c:pt>
                <c:pt idx="5">
                  <c:v>Black/African/Caribbean/Black British</c:v>
                </c:pt>
                <c:pt idx="6">
                  <c:v>Other ethnic group</c:v>
                </c:pt>
              </c:strCache>
            </c:strRef>
          </c:cat>
          <c:val>
            <c:numRef>
              <c:f>'[Chart in Microsoft PowerPoint]Sheet1'!$D$57:$D$63</c:f>
              <c:numCache>
                <c:formatCode>General</c:formatCode>
                <c:ptCount val="7"/>
                <c:pt idx="0">
                  <c:v>2023</c:v>
                </c:pt>
                <c:pt idx="1">
                  <c:v>184</c:v>
                </c:pt>
                <c:pt idx="2">
                  <c:v>1855</c:v>
                </c:pt>
                <c:pt idx="3">
                  <c:v>979</c:v>
                </c:pt>
                <c:pt idx="4">
                  <c:v>456</c:v>
                </c:pt>
                <c:pt idx="5">
                  <c:v>432</c:v>
                </c:pt>
                <c:pt idx="6">
                  <c:v>579</c:v>
                </c:pt>
              </c:numCache>
            </c:numRef>
          </c:val>
          <c:extLst>
            <c:ext xmlns:c16="http://schemas.microsoft.com/office/drawing/2014/chart" uri="{C3380CC4-5D6E-409C-BE32-E72D297353CC}">
              <c16:uniqueId val="{00000001-7AB9-4334-9546-765D1251E6D6}"/>
            </c:ext>
          </c:extLst>
        </c:ser>
        <c:dLbls>
          <c:dLblPos val="outEnd"/>
          <c:showLegendKey val="0"/>
          <c:showVal val="1"/>
          <c:showCatName val="0"/>
          <c:showSerName val="0"/>
          <c:showPercent val="0"/>
          <c:showBubbleSize val="0"/>
        </c:dLbls>
        <c:gapWidth val="219"/>
        <c:overlap val="-27"/>
        <c:axId val="1134435503"/>
        <c:axId val="1134440911"/>
        <c:extLst>
          <c:ext xmlns:c15="http://schemas.microsoft.com/office/drawing/2012/chart" uri="{02D57815-91ED-43cb-92C2-25804820EDAC}">
            <c15:filteredBarSeries>
              <c15:ser>
                <c:idx val="0"/>
                <c:order val="0"/>
                <c:tx>
                  <c:strRef>
                    <c:extLst>
                      <c:ext uri="{02D57815-91ED-43cb-92C2-25804820EDAC}">
                        <c15:formulaRef>
                          <c15:sqref>'[Chart in Microsoft PowerPoint]Sheet1'!$B$56</c15:sqref>
                        </c15:formulaRef>
                      </c:ext>
                    </c:extLst>
                    <c:strCache>
                      <c:ptCount val="1"/>
                      <c:pt idx="0">
                        <c:v>Ipswich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'[Chart in Microsoft PowerPoint]Sheet1'!$A$57:$A$63</c15:sqref>
                        </c15:formulaRef>
                      </c:ext>
                    </c:extLst>
                    <c:strCache>
                      <c:ptCount val="7"/>
                      <c:pt idx="0">
                        <c:v>White: English, Welsh, Scottish, Northern Irish or British</c:v>
                      </c:pt>
                      <c:pt idx="1">
                        <c:v>White: Irish, Gypsy or Irish Traveller, Roma</c:v>
                      </c:pt>
                      <c:pt idx="2">
                        <c:v>White: Other White</c:v>
                      </c:pt>
                      <c:pt idx="3">
                        <c:v>Mixed/multiple ethnic groups</c:v>
                      </c:pt>
                      <c:pt idx="4">
                        <c:v>Asian/Asian British</c:v>
                      </c:pt>
                      <c:pt idx="5">
                        <c:v>Black/African/Caribbean/Black British</c:v>
                      </c:pt>
                      <c:pt idx="6">
                        <c:v>Other ethnic group</c:v>
                      </c:pt>
                    </c:strCache>
                  </c:strRef>
                </c:cat>
                <c:val>
                  <c:numRef>
                    <c:extLst>
                      <c:ext uri="{02D57815-91ED-43cb-92C2-25804820EDAC}">
                        <c15:formulaRef>
                          <c15:sqref>'[Chart in Microsoft PowerPoint]Sheet1'!$B$57:$B$63</c15:sqref>
                        </c15:formulaRef>
                      </c:ext>
                    </c:extLst>
                    <c:numCache>
                      <c:formatCode>#,##0</c:formatCode>
                      <c:ptCount val="7"/>
                      <c:pt idx="0">
                        <c:v>-6416</c:v>
                      </c:pt>
                      <c:pt idx="1">
                        <c:v>847</c:v>
                      </c:pt>
                      <c:pt idx="2">
                        <c:v>4730</c:v>
                      </c:pt>
                      <c:pt idx="3">
                        <c:v>1593</c:v>
                      </c:pt>
                      <c:pt idx="4">
                        <c:v>1871</c:v>
                      </c:pt>
                      <c:pt idx="5">
                        <c:v>1786</c:v>
                      </c:pt>
                      <c:pt idx="6">
                        <c:v>1848</c:v>
                      </c:pt>
                    </c:numCache>
                  </c:numRef>
                </c:val>
                <c:extLst>
                  <c:ext xmlns:c16="http://schemas.microsoft.com/office/drawing/2014/chart" uri="{C3380CC4-5D6E-409C-BE32-E72D297353CC}">
                    <c16:uniqueId val="{00000002-7AB9-4334-9546-765D1251E6D6}"/>
                  </c:ext>
                </c:extLst>
              </c15:ser>
            </c15:filteredBarSeries>
          </c:ext>
        </c:extLst>
      </c:barChart>
      <c:catAx>
        <c:axId val="113443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440911"/>
        <c:crosses val="autoZero"/>
        <c:auto val="1"/>
        <c:lblAlgn val="ctr"/>
        <c:lblOffset val="100"/>
        <c:noMultiLvlLbl val="0"/>
      </c:catAx>
      <c:valAx>
        <c:axId val="1134440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435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dirty="0"/>
              <a:t>% of usual resident population</a:t>
            </a:r>
            <a:r>
              <a:rPr lang="en-GB" sz="1200" baseline="0" dirty="0"/>
              <a:t> by e</a:t>
            </a:r>
            <a:r>
              <a:rPr lang="en-GB" sz="1200" dirty="0"/>
              <a:t>thnic group (other than</a:t>
            </a:r>
            <a:r>
              <a:rPr lang="en-GB" sz="1200" baseline="0" dirty="0"/>
              <a:t> White English/Welsh/Scottish/Northern Irish/British), East Suffolk and Suffolk, 2021 Census</a:t>
            </a:r>
            <a:endParaRPr lang="en-GB" sz="1200" dirty="0"/>
          </a:p>
        </c:rich>
      </c:tx>
      <c:layout>
        <c:manualLayout>
          <c:xMode val="edge"/>
          <c:yMode val="edge"/>
          <c:x val="0.12056865433955589"/>
          <c:y val="2.3610160920907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'[Chart in Microsoft PowerPoint]Sheet2'!$J$4</c:f>
              <c:strCache>
                <c:ptCount val="1"/>
                <c:pt idx="0">
                  <c:v>White: Irish, Gypsy or Irish Traveller, Roma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PowerPoint]Sheet2'!$K$2:$Q$2</c:f>
              <c:strCache>
                <c:ptCount val="2"/>
                <c:pt idx="0">
                  <c:v>East Suffolk</c:v>
                </c:pt>
                <c:pt idx="1">
                  <c:v>Suffolk</c:v>
                </c:pt>
              </c:strCache>
              <c:extLst/>
            </c:strRef>
          </c:cat>
          <c:val>
            <c:numRef>
              <c:f>'[Chart in Microsoft PowerPoint]Sheet2'!$K$4:$Q$4</c:f>
              <c:numCache>
                <c:formatCode>0.0%</c:formatCode>
                <c:ptCount val="2"/>
                <c:pt idx="0">
                  <c:v>5.3564171340323499E-3</c:v>
                </c:pt>
                <c:pt idx="1">
                  <c:v>7.732483925714519E-3</c:v>
                </c:pt>
              </c:numCache>
              <c:extLst/>
            </c:numRef>
          </c:val>
          <c:extLst>
            <c:ext xmlns:c16="http://schemas.microsoft.com/office/drawing/2014/chart" uri="{C3380CC4-5D6E-409C-BE32-E72D297353CC}">
              <c16:uniqueId val="{00000000-126B-498C-B0B2-A3D80ED6F97C}"/>
            </c:ext>
          </c:extLst>
        </c:ser>
        <c:ser>
          <c:idx val="1"/>
          <c:order val="1"/>
          <c:tx>
            <c:strRef>
              <c:f>'[Chart in Microsoft PowerPoint]Sheet2'!$J$5</c:f>
              <c:strCache>
                <c:ptCount val="1"/>
                <c:pt idx="0">
                  <c:v>White: Other White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PowerPoint]Sheet2'!$K$2:$Q$2</c:f>
              <c:strCache>
                <c:ptCount val="2"/>
                <c:pt idx="0">
                  <c:v>East Suffolk</c:v>
                </c:pt>
                <c:pt idx="1">
                  <c:v>Suffolk</c:v>
                </c:pt>
              </c:strCache>
              <c:extLst/>
            </c:strRef>
          </c:cat>
          <c:val>
            <c:numRef>
              <c:f>'[Chart in Microsoft PowerPoint]Sheet2'!$K$5:$Q$5</c:f>
              <c:numCache>
                <c:formatCode>0.0%</c:formatCode>
                <c:ptCount val="2"/>
                <c:pt idx="0">
                  <c:v>2.5384052670080468E-2</c:v>
                </c:pt>
                <c:pt idx="1">
                  <c:v>5.0196730061115809E-2</c:v>
                </c:pt>
              </c:numCache>
              <c:extLst/>
            </c:numRef>
          </c:val>
          <c:extLst>
            <c:ext xmlns:c16="http://schemas.microsoft.com/office/drawing/2014/chart" uri="{C3380CC4-5D6E-409C-BE32-E72D297353CC}">
              <c16:uniqueId val="{00000001-126B-498C-B0B2-A3D80ED6F97C}"/>
            </c:ext>
          </c:extLst>
        </c:ser>
        <c:ser>
          <c:idx val="2"/>
          <c:order val="2"/>
          <c:tx>
            <c:strRef>
              <c:f>'[Chart in Microsoft PowerPoint]Sheet2'!$J$6</c:f>
              <c:strCache>
                <c:ptCount val="1"/>
                <c:pt idx="0">
                  <c:v>Mixed/multiple ethnic groups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PowerPoint]Sheet2'!$K$2:$Q$2</c:f>
              <c:strCache>
                <c:ptCount val="2"/>
                <c:pt idx="0">
                  <c:v>East Suffolk</c:v>
                </c:pt>
                <c:pt idx="1">
                  <c:v>Suffolk</c:v>
                </c:pt>
              </c:strCache>
              <c:extLst/>
            </c:strRef>
          </c:cat>
          <c:val>
            <c:numRef>
              <c:f>'[Chart in Microsoft PowerPoint]Sheet2'!$K$6:$Q$6</c:f>
              <c:numCache>
                <c:formatCode>0.0%</c:formatCode>
                <c:ptCount val="2"/>
                <c:pt idx="0">
                  <c:v>1.5065431195643339E-2</c:v>
                </c:pt>
                <c:pt idx="1">
                  <c:v>2.3409102561237408E-2</c:v>
                </c:pt>
              </c:numCache>
              <c:extLst/>
            </c:numRef>
          </c:val>
          <c:extLst>
            <c:ext xmlns:c16="http://schemas.microsoft.com/office/drawing/2014/chart" uri="{C3380CC4-5D6E-409C-BE32-E72D297353CC}">
              <c16:uniqueId val="{00000002-126B-498C-B0B2-A3D80ED6F97C}"/>
            </c:ext>
          </c:extLst>
        </c:ser>
        <c:ser>
          <c:idx val="3"/>
          <c:order val="3"/>
          <c:tx>
            <c:strRef>
              <c:f>'[Chart in Microsoft PowerPoint]Sheet2'!$J$7</c:f>
              <c:strCache>
                <c:ptCount val="1"/>
                <c:pt idx="0">
                  <c:v>Asian/Asian British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PowerPoint]Sheet2'!$K$2:$Q$2</c:f>
              <c:strCache>
                <c:ptCount val="2"/>
                <c:pt idx="0">
                  <c:v>East Suffolk</c:v>
                </c:pt>
                <c:pt idx="1">
                  <c:v>Suffolk</c:v>
                </c:pt>
              </c:strCache>
              <c:extLst/>
            </c:strRef>
          </c:cat>
          <c:val>
            <c:numRef>
              <c:f>'[Chart in Microsoft PowerPoint]Sheet2'!$K$7:$Q$7</c:f>
              <c:numCache>
                <c:formatCode>0.0%</c:formatCode>
                <c:ptCount val="2"/>
                <c:pt idx="0">
                  <c:v>1.4008778346744697E-2</c:v>
                </c:pt>
                <c:pt idx="1">
                  <c:v>2.2983171790762823E-2</c:v>
                </c:pt>
              </c:numCache>
              <c:extLst/>
            </c:numRef>
          </c:val>
          <c:extLst>
            <c:ext xmlns:c16="http://schemas.microsoft.com/office/drawing/2014/chart" uri="{C3380CC4-5D6E-409C-BE32-E72D297353CC}">
              <c16:uniqueId val="{00000003-126B-498C-B0B2-A3D80ED6F97C}"/>
            </c:ext>
          </c:extLst>
        </c:ser>
        <c:ser>
          <c:idx val="4"/>
          <c:order val="4"/>
          <c:tx>
            <c:strRef>
              <c:f>'[Chart in Microsoft PowerPoint]Sheet2'!$J$8</c:f>
              <c:strCache>
                <c:ptCount val="1"/>
                <c:pt idx="0">
                  <c:v>Black/African/Caribbean/Black British</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PowerPoint]Sheet2'!$K$2:$Q$2</c:f>
              <c:strCache>
                <c:ptCount val="2"/>
                <c:pt idx="0">
                  <c:v>East Suffolk</c:v>
                </c:pt>
                <c:pt idx="1">
                  <c:v>Suffolk</c:v>
                </c:pt>
              </c:strCache>
              <c:extLst/>
            </c:strRef>
          </c:cat>
          <c:val>
            <c:numRef>
              <c:f>'[Chart in Microsoft PowerPoint]Sheet2'!$K$8:$Q$8</c:f>
              <c:numCache>
                <c:formatCode>0.0%</c:formatCode>
                <c:ptCount val="2"/>
                <c:pt idx="0">
                  <c:v>5.5149150613671462E-3</c:v>
                </c:pt>
                <c:pt idx="1">
                  <c:v>1.3366864426498678E-2</c:v>
                </c:pt>
              </c:numCache>
              <c:extLst/>
            </c:numRef>
          </c:val>
          <c:extLst>
            <c:ext xmlns:c16="http://schemas.microsoft.com/office/drawing/2014/chart" uri="{C3380CC4-5D6E-409C-BE32-E72D297353CC}">
              <c16:uniqueId val="{00000004-126B-498C-B0B2-A3D80ED6F97C}"/>
            </c:ext>
          </c:extLst>
        </c:ser>
        <c:ser>
          <c:idx val="5"/>
          <c:order val="5"/>
          <c:tx>
            <c:strRef>
              <c:f>'[Chart in Microsoft PowerPoint]Sheet2'!$J$9</c:f>
              <c:strCache>
                <c:ptCount val="1"/>
                <c:pt idx="0">
                  <c:v>Other ethnic group</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PowerPoint]Sheet2'!$K$2:$Q$2</c:f>
              <c:strCache>
                <c:ptCount val="2"/>
                <c:pt idx="0">
                  <c:v>East Suffolk</c:v>
                </c:pt>
                <c:pt idx="1">
                  <c:v>Suffolk</c:v>
                </c:pt>
              </c:strCache>
              <c:extLst/>
            </c:strRef>
          </c:cat>
          <c:val>
            <c:numRef>
              <c:f>'[Chart in Microsoft PowerPoint]Sheet2'!$K$9:$Q$9</c:f>
              <c:numCache>
                <c:formatCode>0.0%</c:formatCode>
                <c:ptCount val="2"/>
                <c:pt idx="0">
                  <c:v>3.7470535641713405E-3</c:v>
                </c:pt>
                <c:pt idx="1">
                  <c:v>9.1469947560560393E-3</c:v>
                </c:pt>
              </c:numCache>
              <c:extLst/>
            </c:numRef>
          </c:val>
          <c:extLst>
            <c:ext xmlns:c16="http://schemas.microsoft.com/office/drawing/2014/chart" uri="{C3380CC4-5D6E-409C-BE32-E72D297353CC}">
              <c16:uniqueId val="{00000005-126B-498C-B0B2-A3D80ED6F97C}"/>
            </c:ext>
          </c:extLst>
        </c:ser>
        <c:dLbls>
          <c:showLegendKey val="0"/>
          <c:showVal val="0"/>
          <c:showCatName val="0"/>
          <c:showSerName val="0"/>
          <c:showPercent val="0"/>
          <c:showBubbleSize val="0"/>
        </c:dLbls>
        <c:gapWidth val="50"/>
        <c:overlap val="100"/>
        <c:axId val="1082749568"/>
        <c:axId val="1082749984"/>
      </c:barChart>
      <c:catAx>
        <c:axId val="10827495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2749984"/>
        <c:crosses val="autoZero"/>
        <c:auto val="1"/>
        <c:lblAlgn val="ctr"/>
        <c:lblOffset val="100"/>
        <c:noMultiLvlLbl val="0"/>
      </c:catAx>
      <c:valAx>
        <c:axId val="1082749984"/>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2749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Median annual pay for </a:t>
            </a:r>
            <a:r>
              <a:rPr lang="en-GB" b="1" dirty="0"/>
              <a:t>female</a:t>
            </a:r>
            <a:r>
              <a:rPr lang="en-GB" baseline="0" dirty="0"/>
              <a:t> full time workers (resident)</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37270341207349"/>
          <c:y val="0.23800900239516545"/>
          <c:w val="0.85862729658792647"/>
          <c:h val="0.53942900747978551"/>
        </c:manualLayout>
      </c:layout>
      <c:lineChart>
        <c:grouping val="standard"/>
        <c:varyColors val="0"/>
        <c:ser>
          <c:idx val="0"/>
          <c:order val="0"/>
          <c:tx>
            <c:strRef>
              <c:f>Female!$B$57</c:f>
              <c:strCache>
                <c:ptCount val="1"/>
                <c:pt idx="0">
                  <c:v>East Suffolk</c:v>
                </c:pt>
              </c:strCache>
            </c:strRef>
          </c:tx>
          <c:spPr>
            <a:ln w="28575" cap="rnd">
              <a:solidFill>
                <a:schemeClr val="accent1"/>
              </a:solidFill>
              <a:round/>
            </a:ln>
            <a:effectLst/>
          </c:spPr>
          <c:marker>
            <c:symbol val="circle"/>
            <c:size val="5"/>
            <c:spPr>
              <a:solidFill>
                <a:schemeClr val="accent1"/>
              </a:solidFill>
              <a:ln w="44450">
                <a:solidFill>
                  <a:schemeClr val="accent1"/>
                </a:solidFill>
              </a:ln>
              <a:effectLst/>
            </c:spPr>
          </c:marker>
          <c:dPt>
            <c:idx val="7"/>
            <c:marker>
              <c:symbol val="circle"/>
              <c:size val="5"/>
              <c:spPr>
                <a:solidFill>
                  <a:schemeClr val="accent1"/>
                </a:solidFill>
                <a:ln w="31750">
                  <a:solidFill>
                    <a:schemeClr val="accent1"/>
                  </a:solidFill>
                </a:ln>
                <a:effectLst/>
              </c:spPr>
            </c:marker>
            <c:bubble3D val="0"/>
            <c:extLst>
              <c:ext xmlns:c16="http://schemas.microsoft.com/office/drawing/2014/chart" uri="{C3380CC4-5D6E-409C-BE32-E72D297353CC}">
                <c16:uniqueId val="{00000000-2F91-4C70-95DB-FD2C5417CA9E}"/>
              </c:ext>
            </c:extLst>
          </c:dPt>
          <c:dPt>
            <c:idx val="10"/>
            <c:marker>
              <c:symbol val="none"/>
            </c:marker>
            <c:bubble3D val="0"/>
            <c:extLst>
              <c:ext xmlns:c16="http://schemas.microsoft.com/office/drawing/2014/chart" uri="{C3380CC4-5D6E-409C-BE32-E72D297353CC}">
                <c16:uniqueId val="{00000001-2F91-4C70-95DB-FD2C5417CA9E}"/>
              </c:ext>
            </c:extLst>
          </c:dPt>
          <c:dPt>
            <c:idx val="11"/>
            <c:marker>
              <c:symbol val="none"/>
            </c:marker>
            <c:bubble3D val="0"/>
            <c:extLst>
              <c:ext xmlns:c16="http://schemas.microsoft.com/office/drawing/2014/chart" uri="{C3380CC4-5D6E-409C-BE32-E72D297353CC}">
                <c16:uniqueId val="{00000002-2F91-4C70-95DB-FD2C5417CA9E}"/>
              </c:ext>
            </c:extLst>
          </c:dPt>
          <c:cat>
            <c:numRef>
              <c:f>Female!$A$58:$A$69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Female!$B$58:$B$69</c:f>
              <c:numCache>
                <c:formatCode>General</c:formatCode>
                <c:ptCount val="12"/>
                <c:pt idx="7" formatCode="#,##0">
                  <c:v>22423</c:v>
                </c:pt>
                <c:pt idx="10" formatCode="#,##0">
                  <c:v>23844</c:v>
                </c:pt>
                <c:pt idx="11" formatCode="#,##0">
                  <c:v>24440</c:v>
                </c:pt>
              </c:numCache>
            </c:numRef>
          </c:val>
          <c:smooth val="0"/>
          <c:extLst>
            <c:ext xmlns:c16="http://schemas.microsoft.com/office/drawing/2014/chart" uri="{C3380CC4-5D6E-409C-BE32-E72D297353CC}">
              <c16:uniqueId val="{00000003-2F91-4C70-95DB-FD2C5417CA9E}"/>
            </c:ext>
          </c:extLst>
        </c:ser>
        <c:ser>
          <c:idx val="1"/>
          <c:order val="1"/>
          <c:tx>
            <c:strRef>
              <c:f>Female!$C$57</c:f>
              <c:strCache>
                <c:ptCount val="1"/>
                <c:pt idx="0">
                  <c:v>Suffolk Coastal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3"/>
            <c:marker>
              <c:symbol val="none"/>
            </c:marker>
            <c:bubble3D val="0"/>
            <c:extLst>
              <c:ext xmlns:c16="http://schemas.microsoft.com/office/drawing/2014/chart" uri="{C3380CC4-5D6E-409C-BE32-E72D297353CC}">
                <c16:uniqueId val="{00000004-2F91-4C70-95DB-FD2C5417CA9E}"/>
              </c:ext>
            </c:extLst>
          </c:dPt>
          <c:dPt>
            <c:idx val="4"/>
            <c:marker>
              <c:symbol val="none"/>
            </c:marker>
            <c:bubble3D val="0"/>
            <c:extLst>
              <c:ext xmlns:c16="http://schemas.microsoft.com/office/drawing/2014/chart" uri="{C3380CC4-5D6E-409C-BE32-E72D297353CC}">
                <c16:uniqueId val="{00000005-2F91-4C70-95DB-FD2C5417CA9E}"/>
              </c:ext>
            </c:extLst>
          </c:dPt>
          <c:dPt>
            <c:idx val="5"/>
            <c:marker>
              <c:symbol val="none"/>
            </c:marker>
            <c:bubble3D val="0"/>
            <c:extLst>
              <c:ext xmlns:c16="http://schemas.microsoft.com/office/drawing/2014/chart" uri="{C3380CC4-5D6E-409C-BE32-E72D297353CC}">
                <c16:uniqueId val="{00000006-2F91-4C70-95DB-FD2C5417CA9E}"/>
              </c:ext>
            </c:extLst>
          </c:dPt>
          <c:dPt>
            <c:idx val="6"/>
            <c:marker>
              <c:symbol val="none"/>
            </c:marker>
            <c:bubble3D val="0"/>
            <c:extLst>
              <c:ext xmlns:c16="http://schemas.microsoft.com/office/drawing/2014/chart" uri="{C3380CC4-5D6E-409C-BE32-E72D297353CC}">
                <c16:uniqueId val="{00000007-2F91-4C70-95DB-FD2C5417CA9E}"/>
              </c:ext>
            </c:extLst>
          </c:dPt>
          <c:dPt>
            <c:idx val="7"/>
            <c:marker>
              <c:symbol val="none"/>
            </c:marker>
            <c:bubble3D val="0"/>
            <c:extLst>
              <c:ext xmlns:c16="http://schemas.microsoft.com/office/drawing/2014/chart" uri="{C3380CC4-5D6E-409C-BE32-E72D297353CC}">
                <c16:uniqueId val="{00000008-2F91-4C70-95DB-FD2C5417CA9E}"/>
              </c:ext>
            </c:extLst>
          </c:dPt>
          <c:cat>
            <c:numRef>
              <c:f>Female!$A$58:$A$69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Female!$C$58:$C$69</c:f>
              <c:numCache>
                <c:formatCode>#,##0</c:formatCode>
                <c:ptCount val="12"/>
                <c:pt idx="1">
                  <c:v>20718</c:v>
                </c:pt>
                <c:pt idx="3">
                  <c:v>22016</c:v>
                </c:pt>
                <c:pt idx="4">
                  <c:v>21685</c:v>
                </c:pt>
                <c:pt idx="5">
                  <c:v>22840</c:v>
                </c:pt>
                <c:pt idx="6">
                  <c:v>22924</c:v>
                </c:pt>
                <c:pt idx="7">
                  <c:v>22500</c:v>
                </c:pt>
              </c:numCache>
            </c:numRef>
          </c:val>
          <c:smooth val="0"/>
          <c:extLst>
            <c:ext xmlns:c16="http://schemas.microsoft.com/office/drawing/2014/chart" uri="{C3380CC4-5D6E-409C-BE32-E72D297353CC}">
              <c16:uniqueId val="{00000009-2F91-4C70-95DB-FD2C5417CA9E}"/>
            </c:ext>
          </c:extLst>
        </c:ser>
        <c:ser>
          <c:idx val="2"/>
          <c:order val="2"/>
          <c:tx>
            <c:strRef>
              <c:f>Female!$D$57</c:f>
              <c:strCache>
                <c:ptCount val="1"/>
                <c:pt idx="0">
                  <c:v>Waveney</c:v>
                </c:pt>
              </c:strCache>
            </c:strRef>
          </c:tx>
          <c:spPr>
            <a:ln w="28575" cap="rnd">
              <a:solidFill>
                <a:schemeClr val="accent3"/>
              </a:solidFill>
              <a:round/>
            </a:ln>
            <a:effectLst/>
          </c:spPr>
          <c:marker>
            <c:symbol val="none"/>
          </c:marker>
          <c:cat>
            <c:numRef>
              <c:f>Female!$A$58:$A$69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Female!$D$58:$D$69</c:f>
              <c:numCache>
                <c:formatCode>#,##0</c:formatCode>
                <c:ptCount val="12"/>
                <c:pt idx="0">
                  <c:v>20765</c:v>
                </c:pt>
                <c:pt idx="1">
                  <c:v>19277</c:v>
                </c:pt>
                <c:pt idx="2">
                  <c:v>21022</c:v>
                </c:pt>
                <c:pt idx="3">
                  <c:v>21865</c:v>
                </c:pt>
                <c:pt idx="4">
                  <c:v>23497</c:v>
                </c:pt>
                <c:pt idx="5">
                  <c:v>21889</c:v>
                </c:pt>
                <c:pt idx="6">
                  <c:v>19783</c:v>
                </c:pt>
                <c:pt idx="7">
                  <c:v>21341</c:v>
                </c:pt>
              </c:numCache>
            </c:numRef>
          </c:val>
          <c:smooth val="0"/>
          <c:extLst>
            <c:ext xmlns:c16="http://schemas.microsoft.com/office/drawing/2014/chart" uri="{C3380CC4-5D6E-409C-BE32-E72D297353CC}">
              <c16:uniqueId val="{0000000A-2F91-4C70-95DB-FD2C5417CA9E}"/>
            </c:ext>
          </c:extLst>
        </c:ser>
        <c:ser>
          <c:idx val="3"/>
          <c:order val="3"/>
          <c:tx>
            <c:strRef>
              <c:f>Female!$E$57</c:f>
              <c:strCache>
                <c:ptCount val="1"/>
                <c:pt idx="0">
                  <c:v>England</c:v>
                </c:pt>
              </c:strCache>
            </c:strRef>
          </c:tx>
          <c:spPr>
            <a:ln w="28575" cap="rnd">
              <a:solidFill>
                <a:schemeClr val="accent4"/>
              </a:solidFill>
              <a:round/>
            </a:ln>
            <a:effectLst/>
          </c:spPr>
          <c:marker>
            <c:symbol val="none"/>
          </c:marker>
          <c:cat>
            <c:numRef>
              <c:f>Female!$A$58:$A$69</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Female!$E$58:$E$69</c:f>
              <c:numCache>
                <c:formatCode>#,##0</c:formatCode>
                <c:ptCount val="12"/>
                <c:pt idx="0">
                  <c:v>22848</c:v>
                </c:pt>
                <c:pt idx="1">
                  <c:v>23349</c:v>
                </c:pt>
                <c:pt idx="2">
                  <c:v>23756</c:v>
                </c:pt>
                <c:pt idx="3">
                  <c:v>24000</c:v>
                </c:pt>
                <c:pt idx="4">
                  <c:v>24247</c:v>
                </c:pt>
                <c:pt idx="5">
                  <c:v>24965</c:v>
                </c:pt>
                <c:pt idx="6">
                  <c:v>25410</c:v>
                </c:pt>
                <c:pt idx="7">
                  <c:v>26192</c:v>
                </c:pt>
                <c:pt idx="8">
                  <c:v>27000</c:v>
                </c:pt>
                <c:pt idx="9">
                  <c:v>28120</c:v>
                </c:pt>
                <c:pt idx="10">
                  <c:v>28311</c:v>
                </c:pt>
                <c:pt idx="11">
                  <c:v>29699</c:v>
                </c:pt>
              </c:numCache>
            </c:numRef>
          </c:val>
          <c:smooth val="0"/>
          <c:extLst>
            <c:ext xmlns:c16="http://schemas.microsoft.com/office/drawing/2014/chart" uri="{C3380CC4-5D6E-409C-BE32-E72D297353CC}">
              <c16:uniqueId val="{0000000B-2F91-4C70-95DB-FD2C5417CA9E}"/>
            </c:ext>
          </c:extLst>
        </c:ser>
        <c:dLbls>
          <c:showLegendKey val="0"/>
          <c:showVal val="0"/>
          <c:showCatName val="0"/>
          <c:showSerName val="0"/>
          <c:showPercent val="0"/>
          <c:showBubbleSize val="0"/>
        </c:dLbls>
        <c:marker val="1"/>
        <c:smooth val="0"/>
        <c:axId val="769307711"/>
        <c:axId val="769310207"/>
      </c:lineChart>
      <c:catAx>
        <c:axId val="769307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310207"/>
        <c:crosses val="autoZero"/>
        <c:auto val="1"/>
        <c:lblAlgn val="ctr"/>
        <c:lblOffset val="100"/>
        <c:noMultiLvlLbl val="0"/>
      </c:catAx>
      <c:valAx>
        <c:axId val="7693102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307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2"/>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baseline="0" dirty="0">
                <a:effectLst/>
              </a:rPr>
              <a:t>Median annual pay for </a:t>
            </a:r>
            <a:r>
              <a:rPr lang="en-GB" sz="1400" b="1" i="0" baseline="0" dirty="0">
                <a:effectLst/>
              </a:rPr>
              <a:t>male</a:t>
            </a:r>
            <a:r>
              <a:rPr lang="en-GB" sz="1400" b="0" i="0" baseline="0" dirty="0">
                <a:effectLst/>
              </a:rPr>
              <a:t> full time workers (resident)</a:t>
            </a:r>
            <a:endParaRPr lang="en-GB" sz="1400" dirty="0">
              <a:effectLst/>
            </a:endParaRPr>
          </a:p>
        </c:rich>
      </c:tx>
      <c:layout>
        <c:manualLayout>
          <c:xMode val="edge"/>
          <c:yMode val="edge"/>
          <c:x val="0.11706233595800525"/>
          <c:y val="3.89119232192518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Male!$B$28</c:f>
              <c:strCache>
                <c:ptCount val="1"/>
                <c:pt idx="0">
                  <c:v>East Suffolk</c:v>
                </c:pt>
              </c:strCache>
            </c:strRef>
          </c:tx>
          <c:spPr>
            <a:ln w="28575" cap="rnd">
              <a:solidFill>
                <a:schemeClr val="accent1"/>
              </a:solidFill>
              <a:round/>
            </a:ln>
            <a:effectLst/>
          </c:spPr>
          <c:marker>
            <c:symbol val="none"/>
          </c:marker>
          <c:cat>
            <c:numRef>
              <c:f>Male!$A$29:$A$40</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Male!$B$29:$B$40</c:f>
              <c:numCache>
                <c:formatCode>General</c:formatCode>
                <c:ptCount val="12"/>
                <c:pt idx="7" formatCode="#,##0">
                  <c:v>30457</c:v>
                </c:pt>
                <c:pt idx="8" formatCode="#,##0">
                  <c:v>33499</c:v>
                </c:pt>
                <c:pt idx="9" formatCode="#,##0">
                  <c:v>34038</c:v>
                </c:pt>
                <c:pt idx="10" formatCode="#,##0">
                  <c:v>31845</c:v>
                </c:pt>
                <c:pt idx="11" formatCode="#,##0">
                  <c:v>34454</c:v>
                </c:pt>
              </c:numCache>
            </c:numRef>
          </c:val>
          <c:smooth val="0"/>
          <c:extLst>
            <c:ext xmlns:c16="http://schemas.microsoft.com/office/drawing/2014/chart" uri="{C3380CC4-5D6E-409C-BE32-E72D297353CC}">
              <c16:uniqueId val="{00000000-4A82-4B77-B8A3-403BF59EA8C4}"/>
            </c:ext>
          </c:extLst>
        </c:ser>
        <c:ser>
          <c:idx val="1"/>
          <c:order val="1"/>
          <c:tx>
            <c:strRef>
              <c:f>Male!$C$28</c:f>
              <c:strCache>
                <c:ptCount val="1"/>
                <c:pt idx="0">
                  <c:v>Suffolk Coastal</c:v>
                </c:pt>
              </c:strCache>
            </c:strRef>
          </c:tx>
          <c:spPr>
            <a:ln w="28575" cap="rnd">
              <a:solidFill>
                <a:schemeClr val="accent2"/>
              </a:solidFill>
              <a:round/>
            </a:ln>
            <a:effectLst/>
          </c:spPr>
          <c:marker>
            <c:symbol val="none"/>
          </c:marker>
          <c:cat>
            <c:numRef>
              <c:f>Male!$A$29:$A$40</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Male!$C$29:$C$40</c:f>
              <c:numCache>
                <c:formatCode>#,##0</c:formatCode>
                <c:ptCount val="12"/>
                <c:pt idx="0">
                  <c:v>32647</c:v>
                </c:pt>
                <c:pt idx="1">
                  <c:v>30208</c:v>
                </c:pt>
                <c:pt idx="2">
                  <c:v>31235</c:v>
                </c:pt>
                <c:pt idx="3">
                  <c:v>33820</c:v>
                </c:pt>
                <c:pt idx="4">
                  <c:v>35119</c:v>
                </c:pt>
                <c:pt idx="5">
                  <c:v>35699</c:v>
                </c:pt>
                <c:pt idx="6">
                  <c:v>35469</c:v>
                </c:pt>
                <c:pt idx="7">
                  <c:v>34488</c:v>
                </c:pt>
              </c:numCache>
            </c:numRef>
          </c:val>
          <c:smooth val="0"/>
          <c:extLst>
            <c:ext xmlns:c16="http://schemas.microsoft.com/office/drawing/2014/chart" uri="{C3380CC4-5D6E-409C-BE32-E72D297353CC}">
              <c16:uniqueId val="{00000001-4A82-4B77-B8A3-403BF59EA8C4}"/>
            </c:ext>
          </c:extLst>
        </c:ser>
        <c:ser>
          <c:idx val="2"/>
          <c:order val="2"/>
          <c:tx>
            <c:strRef>
              <c:f>Male!$D$28</c:f>
              <c:strCache>
                <c:ptCount val="1"/>
                <c:pt idx="0">
                  <c:v>Waveney</c:v>
                </c:pt>
              </c:strCache>
            </c:strRef>
          </c:tx>
          <c:spPr>
            <a:ln w="28575" cap="rnd">
              <a:solidFill>
                <a:schemeClr val="accent3"/>
              </a:solidFill>
              <a:round/>
            </a:ln>
            <a:effectLst/>
          </c:spPr>
          <c:marker>
            <c:symbol val="none"/>
          </c:marker>
          <c:cat>
            <c:numRef>
              <c:f>Male!$A$29:$A$40</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Male!$D$29:$D$40</c:f>
              <c:numCache>
                <c:formatCode>#,##0</c:formatCode>
                <c:ptCount val="12"/>
                <c:pt idx="0">
                  <c:v>25748</c:v>
                </c:pt>
                <c:pt idx="1">
                  <c:v>24625</c:v>
                </c:pt>
                <c:pt idx="2">
                  <c:v>25319</c:v>
                </c:pt>
                <c:pt idx="3">
                  <c:v>27018</c:v>
                </c:pt>
                <c:pt idx="4">
                  <c:v>25974</c:v>
                </c:pt>
                <c:pt idx="5">
                  <c:v>24898</c:v>
                </c:pt>
                <c:pt idx="6">
                  <c:v>25288</c:v>
                </c:pt>
                <c:pt idx="7">
                  <c:v>25550</c:v>
                </c:pt>
              </c:numCache>
            </c:numRef>
          </c:val>
          <c:smooth val="0"/>
          <c:extLst>
            <c:ext xmlns:c16="http://schemas.microsoft.com/office/drawing/2014/chart" uri="{C3380CC4-5D6E-409C-BE32-E72D297353CC}">
              <c16:uniqueId val="{00000002-4A82-4B77-B8A3-403BF59EA8C4}"/>
            </c:ext>
          </c:extLst>
        </c:ser>
        <c:ser>
          <c:idx val="3"/>
          <c:order val="3"/>
          <c:tx>
            <c:strRef>
              <c:f>Male!$E$28</c:f>
              <c:strCache>
                <c:ptCount val="1"/>
                <c:pt idx="0">
                  <c:v>England</c:v>
                </c:pt>
              </c:strCache>
            </c:strRef>
          </c:tx>
          <c:spPr>
            <a:ln w="28575" cap="rnd">
              <a:solidFill>
                <a:schemeClr val="accent4"/>
              </a:solidFill>
              <a:prstDash val="sysDash"/>
              <a:round/>
            </a:ln>
            <a:effectLst/>
          </c:spPr>
          <c:marker>
            <c:symbol val="none"/>
          </c:marker>
          <c:cat>
            <c:numRef>
              <c:f>Male!$A$29:$A$40</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Male!$E$29:$E$40</c:f>
              <c:numCache>
                <c:formatCode>#,##0</c:formatCode>
                <c:ptCount val="12"/>
                <c:pt idx="0">
                  <c:v>28831</c:v>
                </c:pt>
                <c:pt idx="1">
                  <c:v>29113</c:v>
                </c:pt>
                <c:pt idx="2">
                  <c:v>29719</c:v>
                </c:pt>
                <c:pt idx="3">
                  <c:v>29859</c:v>
                </c:pt>
                <c:pt idx="4">
                  <c:v>30165</c:v>
                </c:pt>
                <c:pt idx="5">
                  <c:v>30922</c:v>
                </c:pt>
                <c:pt idx="6">
                  <c:v>31534</c:v>
                </c:pt>
                <c:pt idx="7">
                  <c:v>32170</c:v>
                </c:pt>
                <c:pt idx="8">
                  <c:v>33297</c:v>
                </c:pt>
                <c:pt idx="9">
                  <c:v>34305</c:v>
                </c:pt>
                <c:pt idx="10">
                  <c:v>33717</c:v>
                </c:pt>
                <c:pt idx="11">
                  <c:v>35658</c:v>
                </c:pt>
              </c:numCache>
            </c:numRef>
          </c:val>
          <c:smooth val="0"/>
          <c:extLst>
            <c:ext xmlns:c16="http://schemas.microsoft.com/office/drawing/2014/chart" uri="{C3380CC4-5D6E-409C-BE32-E72D297353CC}">
              <c16:uniqueId val="{00000003-4A82-4B77-B8A3-403BF59EA8C4}"/>
            </c:ext>
          </c:extLst>
        </c:ser>
        <c:dLbls>
          <c:showLegendKey val="0"/>
          <c:showVal val="0"/>
          <c:showCatName val="0"/>
          <c:showSerName val="0"/>
          <c:showPercent val="0"/>
          <c:showBubbleSize val="0"/>
        </c:dLbls>
        <c:smooth val="0"/>
        <c:axId val="496215087"/>
        <c:axId val="496213839"/>
      </c:lineChart>
      <c:catAx>
        <c:axId val="496215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6213839"/>
        <c:crosses val="autoZero"/>
        <c:auto val="1"/>
        <c:lblAlgn val="ctr"/>
        <c:lblOffset val="100"/>
        <c:noMultiLvlLbl val="0"/>
      </c:catAx>
      <c:valAx>
        <c:axId val="496213839"/>
        <c:scaling>
          <c:orientation val="minMax"/>
        </c:scaling>
        <c:delete val="0"/>
        <c:axPos val="l"/>
        <c:majorGridlines>
          <c:spPr>
            <a:ln w="9525" cap="flat" cmpd="sng" algn="ctr">
              <a:solidFill>
                <a:schemeClr val="tx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6215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E3745-4E29-4B29-AF1F-4A2F8F9250CA}" type="doc">
      <dgm:prSet loTypeId="urn:microsoft.com/office/officeart/2005/8/layout/cycle6" loCatId="cycle" qsTypeId="urn:microsoft.com/office/officeart/2005/8/quickstyle/simple2" qsCatId="simple" csTypeId="urn:microsoft.com/office/officeart/2005/8/colors/accent0_3" csCatId="mainScheme" phldr="1"/>
      <dgm:spPr/>
      <dgm:t>
        <a:bodyPr/>
        <a:lstStyle/>
        <a:p>
          <a:endParaRPr lang="en-GB"/>
        </a:p>
      </dgm:t>
    </dgm:pt>
    <dgm:pt modelId="{5BF8B9CA-820B-4046-B217-BEB9CFFE8CEE}">
      <dgm:prSet phldrT="[Text]"/>
      <dgm:spPr/>
      <dgm:t>
        <a:bodyPr/>
        <a:lstStyle/>
        <a:p>
          <a:r>
            <a:rPr lang="en-GB" dirty="0"/>
            <a:t>Mental health</a:t>
          </a:r>
        </a:p>
      </dgm:t>
    </dgm:pt>
    <dgm:pt modelId="{0B0EC2DF-A6FF-4CDD-95B4-39D7447BF5C5}" type="parTrans" cxnId="{B1B89073-24D2-49AA-BD8A-7199622FE344}">
      <dgm:prSet/>
      <dgm:spPr/>
      <dgm:t>
        <a:bodyPr/>
        <a:lstStyle/>
        <a:p>
          <a:endParaRPr lang="en-GB"/>
        </a:p>
      </dgm:t>
    </dgm:pt>
    <dgm:pt modelId="{3B77F7BE-C6FE-44EA-A498-8A7896BA0FB8}" type="sibTrans" cxnId="{B1B89073-24D2-49AA-BD8A-7199622FE344}">
      <dgm:prSet/>
      <dgm:spPr/>
      <dgm:t>
        <a:bodyPr/>
        <a:lstStyle/>
        <a:p>
          <a:endParaRPr lang="en-GB"/>
        </a:p>
      </dgm:t>
    </dgm:pt>
    <dgm:pt modelId="{3C0FBA35-1981-4EC0-B3A7-75F3CD006DC2}">
      <dgm:prSet phldrT="[Text]"/>
      <dgm:spPr/>
      <dgm:t>
        <a:bodyPr/>
        <a:lstStyle/>
        <a:p>
          <a:r>
            <a:rPr lang="en-GB" dirty="0"/>
            <a:t>Economy</a:t>
          </a:r>
        </a:p>
      </dgm:t>
    </dgm:pt>
    <dgm:pt modelId="{72E91B26-113B-4C3D-BD2C-C1EBDA91E117}" type="parTrans" cxnId="{755D4DBA-19B5-4C58-B6AA-E3C01F76F441}">
      <dgm:prSet/>
      <dgm:spPr/>
      <dgm:t>
        <a:bodyPr/>
        <a:lstStyle/>
        <a:p>
          <a:endParaRPr lang="en-GB"/>
        </a:p>
      </dgm:t>
    </dgm:pt>
    <dgm:pt modelId="{B7361816-811A-456E-BA67-0545F02714DA}" type="sibTrans" cxnId="{755D4DBA-19B5-4C58-B6AA-E3C01F76F441}">
      <dgm:prSet/>
      <dgm:spPr/>
      <dgm:t>
        <a:bodyPr/>
        <a:lstStyle/>
        <a:p>
          <a:endParaRPr lang="en-GB"/>
        </a:p>
      </dgm:t>
    </dgm:pt>
    <dgm:pt modelId="{6DE63D4C-F09D-40D3-B1EF-81CF829F3946}">
      <dgm:prSet phldrT="[Text]"/>
      <dgm:spPr/>
      <dgm:t>
        <a:bodyPr/>
        <a:lstStyle/>
        <a:p>
          <a:r>
            <a:rPr lang="en-GB" dirty="0"/>
            <a:t>Housing &amp; Communities</a:t>
          </a:r>
        </a:p>
      </dgm:t>
    </dgm:pt>
    <dgm:pt modelId="{C015F388-553E-4984-B78F-079AF36DCF65}" type="parTrans" cxnId="{1F259A58-4258-4985-9C32-D423AA3F595A}">
      <dgm:prSet/>
      <dgm:spPr/>
      <dgm:t>
        <a:bodyPr/>
        <a:lstStyle/>
        <a:p>
          <a:endParaRPr lang="en-GB"/>
        </a:p>
      </dgm:t>
    </dgm:pt>
    <dgm:pt modelId="{A9E3D260-7DB1-442D-9B8F-A34F1F2E0B5C}" type="sibTrans" cxnId="{1F259A58-4258-4985-9C32-D423AA3F595A}">
      <dgm:prSet/>
      <dgm:spPr/>
      <dgm:t>
        <a:bodyPr/>
        <a:lstStyle/>
        <a:p>
          <a:endParaRPr lang="en-GB"/>
        </a:p>
      </dgm:t>
    </dgm:pt>
    <dgm:pt modelId="{9D3361D9-F837-40EC-ADB6-B27C34B44973}">
      <dgm:prSet phldrT="[Text]"/>
      <dgm:spPr/>
      <dgm:t>
        <a:bodyPr/>
        <a:lstStyle/>
        <a:p>
          <a:r>
            <a:rPr lang="en-GB" dirty="0"/>
            <a:t>Environment</a:t>
          </a:r>
        </a:p>
      </dgm:t>
    </dgm:pt>
    <dgm:pt modelId="{88D8B1A5-012E-4F02-B3BA-7F8047C23C63}" type="parTrans" cxnId="{BA28A2B7-CD54-495E-9189-ECB207DB2836}">
      <dgm:prSet/>
      <dgm:spPr/>
      <dgm:t>
        <a:bodyPr/>
        <a:lstStyle/>
        <a:p>
          <a:endParaRPr lang="en-GB"/>
        </a:p>
      </dgm:t>
    </dgm:pt>
    <dgm:pt modelId="{479B3FD6-6013-4006-971A-ADB889918728}" type="sibTrans" cxnId="{BA28A2B7-CD54-495E-9189-ECB207DB2836}">
      <dgm:prSet/>
      <dgm:spPr/>
      <dgm:t>
        <a:bodyPr/>
        <a:lstStyle/>
        <a:p>
          <a:endParaRPr lang="en-GB"/>
        </a:p>
      </dgm:t>
    </dgm:pt>
    <dgm:pt modelId="{485205F0-DFAE-47F8-B3A7-457317E33694}">
      <dgm:prSet phldrT="[Text]"/>
      <dgm:spPr/>
      <dgm:t>
        <a:bodyPr/>
        <a:lstStyle/>
        <a:p>
          <a:r>
            <a:rPr lang="en-GB" dirty="0"/>
            <a:t>Physical health</a:t>
          </a:r>
        </a:p>
      </dgm:t>
    </dgm:pt>
    <dgm:pt modelId="{040E93C8-98EA-4B83-A47E-EB5879E05863}" type="sibTrans" cxnId="{6CA8ED63-7722-428C-B683-CA0BBF4D6906}">
      <dgm:prSet/>
      <dgm:spPr/>
      <dgm:t>
        <a:bodyPr/>
        <a:lstStyle/>
        <a:p>
          <a:endParaRPr lang="en-GB"/>
        </a:p>
      </dgm:t>
    </dgm:pt>
    <dgm:pt modelId="{04369FE2-8AF6-4BCC-B172-116BF45D1B65}" type="parTrans" cxnId="{6CA8ED63-7722-428C-B683-CA0BBF4D6906}">
      <dgm:prSet/>
      <dgm:spPr/>
      <dgm:t>
        <a:bodyPr/>
        <a:lstStyle/>
        <a:p>
          <a:endParaRPr lang="en-GB"/>
        </a:p>
      </dgm:t>
    </dgm:pt>
    <dgm:pt modelId="{291AB6E5-FD67-4BE0-806F-4FA1FEF06A1E}">
      <dgm:prSet phldrT="[Text]"/>
      <dgm:spPr/>
      <dgm:t>
        <a:bodyPr/>
        <a:lstStyle/>
        <a:p>
          <a:r>
            <a:rPr lang="en-GB" dirty="0"/>
            <a:t>Population</a:t>
          </a:r>
        </a:p>
      </dgm:t>
    </dgm:pt>
    <dgm:pt modelId="{DAD3CA54-A998-4EE6-BC22-DDFAC3101EC2}" type="sibTrans" cxnId="{03701B46-07AB-452E-B28D-C925519A34C8}">
      <dgm:prSet/>
      <dgm:spPr/>
      <dgm:t>
        <a:bodyPr/>
        <a:lstStyle/>
        <a:p>
          <a:endParaRPr lang="en-GB"/>
        </a:p>
      </dgm:t>
    </dgm:pt>
    <dgm:pt modelId="{246CC13E-B73E-408A-9595-602CA5051644}" type="parTrans" cxnId="{03701B46-07AB-452E-B28D-C925519A34C8}">
      <dgm:prSet/>
      <dgm:spPr/>
      <dgm:t>
        <a:bodyPr/>
        <a:lstStyle/>
        <a:p>
          <a:endParaRPr lang="en-GB"/>
        </a:p>
      </dgm:t>
    </dgm:pt>
    <dgm:pt modelId="{AC95D888-576D-43C1-B36D-62E50B5F39A6}" type="pres">
      <dgm:prSet presAssocID="{714E3745-4E29-4B29-AF1F-4A2F8F9250CA}" presName="cycle" presStyleCnt="0">
        <dgm:presLayoutVars>
          <dgm:dir/>
          <dgm:resizeHandles val="exact"/>
        </dgm:presLayoutVars>
      </dgm:prSet>
      <dgm:spPr/>
    </dgm:pt>
    <dgm:pt modelId="{26DC0F90-6A98-4870-9BF1-784BE7682669}" type="pres">
      <dgm:prSet presAssocID="{291AB6E5-FD67-4BE0-806F-4FA1FEF06A1E}" presName="node" presStyleLbl="node1" presStyleIdx="0" presStyleCnt="6">
        <dgm:presLayoutVars>
          <dgm:bulletEnabled val="1"/>
        </dgm:presLayoutVars>
      </dgm:prSet>
      <dgm:spPr/>
    </dgm:pt>
    <dgm:pt modelId="{E11A2C7F-141F-48C0-8CF7-F884636D2910}" type="pres">
      <dgm:prSet presAssocID="{291AB6E5-FD67-4BE0-806F-4FA1FEF06A1E}" presName="spNode" presStyleCnt="0"/>
      <dgm:spPr/>
    </dgm:pt>
    <dgm:pt modelId="{23345892-5FE5-421C-B5E9-AF4E32E2FC7E}" type="pres">
      <dgm:prSet presAssocID="{DAD3CA54-A998-4EE6-BC22-DDFAC3101EC2}" presName="sibTrans" presStyleLbl="sibTrans1D1" presStyleIdx="0" presStyleCnt="6"/>
      <dgm:spPr/>
    </dgm:pt>
    <dgm:pt modelId="{697FCB39-803B-4195-84B4-00AE79923224}" type="pres">
      <dgm:prSet presAssocID="{485205F0-DFAE-47F8-B3A7-457317E33694}" presName="node" presStyleLbl="node1" presStyleIdx="1" presStyleCnt="6">
        <dgm:presLayoutVars>
          <dgm:bulletEnabled val="1"/>
        </dgm:presLayoutVars>
      </dgm:prSet>
      <dgm:spPr/>
    </dgm:pt>
    <dgm:pt modelId="{FD512A34-D378-4B7A-A2D4-26FA9F417A5F}" type="pres">
      <dgm:prSet presAssocID="{485205F0-DFAE-47F8-B3A7-457317E33694}" presName="spNode" presStyleCnt="0"/>
      <dgm:spPr/>
    </dgm:pt>
    <dgm:pt modelId="{F5F36E2F-DEB9-4A29-9246-F7E9A8014F60}" type="pres">
      <dgm:prSet presAssocID="{040E93C8-98EA-4B83-A47E-EB5879E05863}" presName="sibTrans" presStyleLbl="sibTrans1D1" presStyleIdx="1" presStyleCnt="6"/>
      <dgm:spPr/>
    </dgm:pt>
    <dgm:pt modelId="{9FD69C9D-94E9-4506-8773-6AE7EBBCCB84}" type="pres">
      <dgm:prSet presAssocID="{5BF8B9CA-820B-4046-B217-BEB9CFFE8CEE}" presName="node" presStyleLbl="node1" presStyleIdx="2" presStyleCnt="6">
        <dgm:presLayoutVars>
          <dgm:bulletEnabled val="1"/>
        </dgm:presLayoutVars>
      </dgm:prSet>
      <dgm:spPr/>
    </dgm:pt>
    <dgm:pt modelId="{DD95BA08-39E1-4F55-B2F1-12BB9782D9B8}" type="pres">
      <dgm:prSet presAssocID="{5BF8B9CA-820B-4046-B217-BEB9CFFE8CEE}" presName="spNode" presStyleCnt="0"/>
      <dgm:spPr/>
    </dgm:pt>
    <dgm:pt modelId="{D0D2E7C8-1F8B-4E03-AFF1-67860333EF21}" type="pres">
      <dgm:prSet presAssocID="{3B77F7BE-C6FE-44EA-A498-8A7896BA0FB8}" presName="sibTrans" presStyleLbl="sibTrans1D1" presStyleIdx="2" presStyleCnt="6"/>
      <dgm:spPr/>
    </dgm:pt>
    <dgm:pt modelId="{11333AC1-EE98-4649-BAA1-270B0F7DBEE0}" type="pres">
      <dgm:prSet presAssocID="{3C0FBA35-1981-4EC0-B3A7-75F3CD006DC2}" presName="node" presStyleLbl="node1" presStyleIdx="3" presStyleCnt="6">
        <dgm:presLayoutVars>
          <dgm:bulletEnabled val="1"/>
        </dgm:presLayoutVars>
      </dgm:prSet>
      <dgm:spPr/>
    </dgm:pt>
    <dgm:pt modelId="{DDD477C6-A2CE-4BEF-8C46-9AB0DF1C8055}" type="pres">
      <dgm:prSet presAssocID="{3C0FBA35-1981-4EC0-B3A7-75F3CD006DC2}" presName="spNode" presStyleCnt="0"/>
      <dgm:spPr/>
    </dgm:pt>
    <dgm:pt modelId="{386122F1-7252-4FA1-B994-309E8E4F00F5}" type="pres">
      <dgm:prSet presAssocID="{B7361816-811A-456E-BA67-0545F02714DA}" presName="sibTrans" presStyleLbl="sibTrans1D1" presStyleIdx="3" presStyleCnt="6"/>
      <dgm:spPr/>
    </dgm:pt>
    <dgm:pt modelId="{68EC8C65-328C-4085-B5E5-A93C96FC08D6}" type="pres">
      <dgm:prSet presAssocID="{6DE63D4C-F09D-40D3-B1EF-81CF829F3946}" presName="node" presStyleLbl="node1" presStyleIdx="4" presStyleCnt="6" custScaleX="97255" custScaleY="96022">
        <dgm:presLayoutVars>
          <dgm:bulletEnabled val="1"/>
        </dgm:presLayoutVars>
      </dgm:prSet>
      <dgm:spPr/>
    </dgm:pt>
    <dgm:pt modelId="{90FC8B11-4D4E-4A40-9BAA-418E0E0B5799}" type="pres">
      <dgm:prSet presAssocID="{6DE63D4C-F09D-40D3-B1EF-81CF829F3946}" presName="spNode" presStyleCnt="0"/>
      <dgm:spPr/>
    </dgm:pt>
    <dgm:pt modelId="{9B7052C4-2268-4110-9C3D-FCC827D0D2AE}" type="pres">
      <dgm:prSet presAssocID="{A9E3D260-7DB1-442D-9B8F-A34F1F2E0B5C}" presName="sibTrans" presStyleLbl="sibTrans1D1" presStyleIdx="4" presStyleCnt="6"/>
      <dgm:spPr/>
    </dgm:pt>
    <dgm:pt modelId="{8149EF0A-B2C2-48E8-A5A6-8B7A74050351}" type="pres">
      <dgm:prSet presAssocID="{9D3361D9-F837-40EC-ADB6-B27C34B44973}" presName="node" presStyleLbl="node1" presStyleIdx="5" presStyleCnt="6" custScaleX="97255" custScaleY="96022">
        <dgm:presLayoutVars>
          <dgm:bulletEnabled val="1"/>
        </dgm:presLayoutVars>
      </dgm:prSet>
      <dgm:spPr/>
    </dgm:pt>
    <dgm:pt modelId="{672DD69E-DD92-441D-AAE4-08C04B187F2C}" type="pres">
      <dgm:prSet presAssocID="{9D3361D9-F837-40EC-ADB6-B27C34B44973}" presName="spNode" presStyleCnt="0"/>
      <dgm:spPr/>
    </dgm:pt>
    <dgm:pt modelId="{7D4E436F-E26F-421A-BCA1-88F5F77E10C0}" type="pres">
      <dgm:prSet presAssocID="{479B3FD6-6013-4006-971A-ADB889918728}" presName="sibTrans" presStyleLbl="sibTrans1D1" presStyleIdx="5" presStyleCnt="6"/>
      <dgm:spPr/>
    </dgm:pt>
  </dgm:ptLst>
  <dgm:cxnLst>
    <dgm:cxn modelId="{9940C506-B31D-4BAD-88E5-2D9243EB9457}" type="presOf" srcId="{A9E3D260-7DB1-442D-9B8F-A34F1F2E0B5C}" destId="{9B7052C4-2268-4110-9C3D-FCC827D0D2AE}" srcOrd="0" destOrd="0" presId="urn:microsoft.com/office/officeart/2005/8/layout/cycle6"/>
    <dgm:cxn modelId="{DC027224-2CAA-4A33-B70D-3D39A61BED5E}" type="presOf" srcId="{6DE63D4C-F09D-40D3-B1EF-81CF829F3946}" destId="{68EC8C65-328C-4085-B5E5-A93C96FC08D6}" srcOrd="0" destOrd="0" presId="urn:microsoft.com/office/officeart/2005/8/layout/cycle6"/>
    <dgm:cxn modelId="{A2F51A26-8834-4E42-99B4-3B48B91EAF96}" type="presOf" srcId="{040E93C8-98EA-4B83-A47E-EB5879E05863}" destId="{F5F36E2F-DEB9-4A29-9246-F7E9A8014F60}" srcOrd="0" destOrd="0" presId="urn:microsoft.com/office/officeart/2005/8/layout/cycle6"/>
    <dgm:cxn modelId="{484A3D38-7CB0-4B4D-B12C-AE155C6B2286}" type="presOf" srcId="{5BF8B9CA-820B-4046-B217-BEB9CFFE8CEE}" destId="{9FD69C9D-94E9-4506-8773-6AE7EBBCCB84}" srcOrd="0" destOrd="0" presId="urn:microsoft.com/office/officeart/2005/8/layout/cycle6"/>
    <dgm:cxn modelId="{A5C95D3D-18C0-4EAE-8EC1-D585558AC439}" type="presOf" srcId="{9D3361D9-F837-40EC-ADB6-B27C34B44973}" destId="{8149EF0A-B2C2-48E8-A5A6-8B7A74050351}" srcOrd="0" destOrd="0" presId="urn:microsoft.com/office/officeart/2005/8/layout/cycle6"/>
    <dgm:cxn modelId="{6CA8ED63-7722-428C-B683-CA0BBF4D6906}" srcId="{714E3745-4E29-4B29-AF1F-4A2F8F9250CA}" destId="{485205F0-DFAE-47F8-B3A7-457317E33694}" srcOrd="1" destOrd="0" parTransId="{04369FE2-8AF6-4BCC-B172-116BF45D1B65}" sibTransId="{040E93C8-98EA-4B83-A47E-EB5879E05863}"/>
    <dgm:cxn modelId="{03701B46-07AB-452E-B28D-C925519A34C8}" srcId="{714E3745-4E29-4B29-AF1F-4A2F8F9250CA}" destId="{291AB6E5-FD67-4BE0-806F-4FA1FEF06A1E}" srcOrd="0" destOrd="0" parTransId="{246CC13E-B73E-408A-9595-602CA5051644}" sibTransId="{DAD3CA54-A998-4EE6-BC22-DDFAC3101EC2}"/>
    <dgm:cxn modelId="{F7868A52-DB56-47BD-8DF6-1D1FC2E521B5}" type="presOf" srcId="{DAD3CA54-A998-4EE6-BC22-DDFAC3101EC2}" destId="{23345892-5FE5-421C-B5E9-AF4E32E2FC7E}" srcOrd="0" destOrd="0" presId="urn:microsoft.com/office/officeart/2005/8/layout/cycle6"/>
    <dgm:cxn modelId="{B1B89073-24D2-49AA-BD8A-7199622FE344}" srcId="{714E3745-4E29-4B29-AF1F-4A2F8F9250CA}" destId="{5BF8B9CA-820B-4046-B217-BEB9CFFE8CEE}" srcOrd="2" destOrd="0" parTransId="{0B0EC2DF-A6FF-4CDD-95B4-39D7447BF5C5}" sibTransId="{3B77F7BE-C6FE-44EA-A498-8A7896BA0FB8}"/>
    <dgm:cxn modelId="{28459356-5DCA-4484-A4B7-44A5D0868068}" type="presOf" srcId="{714E3745-4E29-4B29-AF1F-4A2F8F9250CA}" destId="{AC95D888-576D-43C1-B36D-62E50B5F39A6}" srcOrd="0" destOrd="0" presId="urn:microsoft.com/office/officeart/2005/8/layout/cycle6"/>
    <dgm:cxn modelId="{1F259A58-4258-4985-9C32-D423AA3F595A}" srcId="{714E3745-4E29-4B29-AF1F-4A2F8F9250CA}" destId="{6DE63D4C-F09D-40D3-B1EF-81CF829F3946}" srcOrd="4" destOrd="0" parTransId="{C015F388-553E-4984-B78F-079AF36DCF65}" sibTransId="{A9E3D260-7DB1-442D-9B8F-A34F1F2E0B5C}"/>
    <dgm:cxn modelId="{A306A997-920E-4A4B-ACAE-76BD4E841DD5}" type="presOf" srcId="{291AB6E5-FD67-4BE0-806F-4FA1FEF06A1E}" destId="{26DC0F90-6A98-4870-9BF1-784BE7682669}" srcOrd="0" destOrd="0" presId="urn:microsoft.com/office/officeart/2005/8/layout/cycle6"/>
    <dgm:cxn modelId="{E76FE8A9-B5F6-4D6E-BF42-AF66DA49605B}" type="presOf" srcId="{485205F0-DFAE-47F8-B3A7-457317E33694}" destId="{697FCB39-803B-4195-84B4-00AE79923224}" srcOrd="0" destOrd="0" presId="urn:microsoft.com/office/officeart/2005/8/layout/cycle6"/>
    <dgm:cxn modelId="{D33C0FAF-493C-459C-A4D3-2B810F7E4D92}" type="presOf" srcId="{B7361816-811A-456E-BA67-0545F02714DA}" destId="{386122F1-7252-4FA1-B994-309E8E4F00F5}" srcOrd="0" destOrd="0" presId="urn:microsoft.com/office/officeart/2005/8/layout/cycle6"/>
    <dgm:cxn modelId="{BA28A2B7-CD54-495E-9189-ECB207DB2836}" srcId="{714E3745-4E29-4B29-AF1F-4A2F8F9250CA}" destId="{9D3361D9-F837-40EC-ADB6-B27C34B44973}" srcOrd="5" destOrd="0" parTransId="{88D8B1A5-012E-4F02-B3BA-7F8047C23C63}" sibTransId="{479B3FD6-6013-4006-971A-ADB889918728}"/>
    <dgm:cxn modelId="{755D4DBA-19B5-4C58-B6AA-E3C01F76F441}" srcId="{714E3745-4E29-4B29-AF1F-4A2F8F9250CA}" destId="{3C0FBA35-1981-4EC0-B3A7-75F3CD006DC2}" srcOrd="3" destOrd="0" parTransId="{72E91B26-113B-4C3D-BD2C-C1EBDA91E117}" sibTransId="{B7361816-811A-456E-BA67-0545F02714DA}"/>
    <dgm:cxn modelId="{222204BE-4B66-4E88-9A72-28C076CFA572}" type="presOf" srcId="{479B3FD6-6013-4006-971A-ADB889918728}" destId="{7D4E436F-E26F-421A-BCA1-88F5F77E10C0}" srcOrd="0" destOrd="0" presId="urn:microsoft.com/office/officeart/2005/8/layout/cycle6"/>
    <dgm:cxn modelId="{42CAE9C2-DCD8-4C04-876D-F8EDAAF89A05}" type="presOf" srcId="{3C0FBA35-1981-4EC0-B3A7-75F3CD006DC2}" destId="{11333AC1-EE98-4649-BAA1-270B0F7DBEE0}" srcOrd="0" destOrd="0" presId="urn:microsoft.com/office/officeart/2005/8/layout/cycle6"/>
    <dgm:cxn modelId="{E339B7E1-7BBA-476F-82AB-25E75D58C3C6}" type="presOf" srcId="{3B77F7BE-C6FE-44EA-A498-8A7896BA0FB8}" destId="{D0D2E7C8-1F8B-4E03-AFF1-67860333EF21}" srcOrd="0" destOrd="0" presId="urn:microsoft.com/office/officeart/2005/8/layout/cycle6"/>
    <dgm:cxn modelId="{B06E423F-19F6-4803-829A-0A0BB2408F93}" type="presParOf" srcId="{AC95D888-576D-43C1-B36D-62E50B5F39A6}" destId="{26DC0F90-6A98-4870-9BF1-784BE7682669}" srcOrd="0" destOrd="0" presId="urn:microsoft.com/office/officeart/2005/8/layout/cycle6"/>
    <dgm:cxn modelId="{84115797-D9BD-44AD-9CDC-63B4255F4132}" type="presParOf" srcId="{AC95D888-576D-43C1-B36D-62E50B5F39A6}" destId="{E11A2C7F-141F-48C0-8CF7-F884636D2910}" srcOrd="1" destOrd="0" presId="urn:microsoft.com/office/officeart/2005/8/layout/cycle6"/>
    <dgm:cxn modelId="{285A869B-7DF1-481E-88EE-2CCBAC394E11}" type="presParOf" srcId="{AC95D888-576D-43C1-B36D-62E50B5F39A6}" destId="{23345892-5FE5-421C-B5E9-AF4E32E2FC7E}" srcOrd="2" destOrd="0" presId="urn:microsoft.com/office/officeart/2005/8/layout/cycle6"/>
    <dgm:cxn modelId="{E7FE253D-B592-40DA-A278-FE0A96292ECF}" type="presParOf" srcId="{AC95D888-576D-43C1-B36D-62E50B5F39A6}" destId="{697FCB39-803B-4195-84B4-00AE79923224}" srcOrd="3" destOrd="0" presId="urn:microsoft.com/office/officeart/2005/8/layout/cycle6"/>
    <dgm:cxn modelId="{8A81568E-ED7C-4954-B5E9-B133BA7405B9}" type="presParOf" srcId="{AC95D888-576D-43C1-B36D-62E50B5F39A6}" destId="{FD512A34-D378-4B7A-A2D4-26FA9F417A5F}" srcOrd="4" destOrd="0" presId="urn:microsoft.com/office/officeart/2005/8/layout/cycle6"/>
    <dgm:cxn modelId="{CEEE0E5F-89AA-4772-B3E7-BA24B52A0E56}" type="presParOf" srcId="{AC95D888-576D-43C1-B36D-62E50B5F39A6}" destId="{F5F36E2F-DEB9-4A29-9246-F7E9A8014F60}" srcOrd="5" destOrd="0" presId="urn:microsoft.com/office/officeart/2005/8/layout/cycle6"/>
    <dgm:cxn modelId="{AE1E3862-97B8-4ADB-9208-121A7EAF61A5}" type="presParOf" srcId="{AC95D888-576D-43C1-B36D-62E50B5F39A6}" destId="{9FD69C9D-94E9-4506-8773-6AE7EBBCCB84}" srcOrd="6" destOrd="0" presId="urn:microsoft.com/office/officeart/2005/8/layout/cycle6"/>
    <dgm:cxn modelId="{670969FD-7E9F-43D0-9436-8D37FB0F6F9B}" type="presParOf" srcId="{AC95D888-576D-43C1-B36D-62E50B5F39A6}" destId="{DD95BA08-39E1-4F55-B2F1-12BB9782D9B8}" srcOrd="7" destOrd="0" presId="urn:microsoft.com/office/officeart/2005/8/layout/cycle6"/>
    <dgm:cxn modelId="{CA6C512A-EB53-4271-ABAF-FF9B290EDFEB}" type="presParOf" srcId="{AC95D888-576D-43C1-B36D-62E50B5F39A6}" destId="{D0D2E7C8-1F8B-4E03-AFF1-67860333EF21}" srcOrd="8" destOrd="0" presId="urn:microsoft.com/office/officeart/2005/8/layout/cycle6"/>
    <dgm:cxn modelId="{6D0EA9E5-6A3B-417F-95E4-CEE3CB25D30C}" type="presParOf" srcId="{AC95D888-576D-43C1-B36D-62E50B5F39A6}" destId="{11333AC1-EE98-4649-BAA1-270B0F7DBEE0}" srcOrd="9" destOrd="0" presId="urn:microsoft.com/office/officeart/2005/8/layout/cycle6"/>
    <dgm:cxn modelId="{BEEDE0BA-9AF0-4206-A1BC-F02FEE75F2C6}" type="presParOf" srcId="{AC95D888-576D-43C1-B36D-62E50B5F39A6}" destId="{DDD477C6-A2CE-4BEF-8C46-9AB0DF1C8055}" srcOrd="10" destOrd="0" presId="urn:microsoft.com/office/officeart/2005/8/layout/cycle6"/>
    <dgm:cxn modelId="{EF268DE1-B561-4D00-A708-45F2954AF6EC}" type="presParOf" srcId="{AC95D888-576D-43C1-B36D-62E50B5F39A6}" destId="{386122F1-7252-4FA1-B994-309E8E4F00F5}" srcOrd="11" destOrd="0" presId="urn:microsoft.com/office/officeart/2005/8/layout/cycle6"/>
    <dgm:cxn modelId="{C96A439F-4E69-40A2-BD86-02AB2BBF502A}" type="presParOf" srcId="{AC95D888-576D-43C1-B36D-62E50B5F39A6}" destId="{68EC8C65-328C-4085-B5E5-A93C96FC08D6}" srcOrd="12" destOrd="0" presId="urn:microsoft.com/office/officeart/2005/8/layout/cycle6"/>
    <dgm:cxn modelId="{D7BCE9CD-C806-41CD-B94B-5F3E1B329516}" type="presParOf" srcId="{AC95D888-576D-43C1-B36D-62E50B5F39A6}" destId="{90FC8B11-4D4E-4A40-9BAA-418E0E0B5799}" srcOrd="13" destOrd="0" presId="urn:microsoft.com/office/officeart/2005/8/layout/cycle6"/>
    <dgm:cxn modelId="{4D603C6E-5A91-4A58-BA54-3A1D65CCE817}" type="presParOf" srcId="{AC95D888-576D-43C1-B36D-62E50B5F39A6}" destId="{9B7052C4-2268-4110-9C3D-FCC827D0D2AE}" srcOrd="14" destOrd="0" presId="urn:microsoft.com/office/officeart/2005/8/layout/cycle6"/>
    <dgm:cxn modelId="{203A9C78-F6A6-43A8-A87F-8DAB2E9F2AAA}" type="presParOf" srcId="{AC95D888-576D-43C1-B36D-62E50B5F39A6}" destId="{8149EF0A-B2C2-48E8-A5A6-8B7A74050351}" srcOrd="15" destOrd="0" presId="urn:microsoft.com/office/officeart/2005/8/layout/cycle6"/>
    <dgm:cxn modelId="{887E19D2-B526-4D7D-90E0-7148FAC977CA}" type="presParOf" srcId="{AC95D888-576D-43C1-B36D-62E50B5F39A6}" destId="{672DD69E-DD92-441D-AAE4-08C04B187F2C}" srcOrd="16" destOrd="0" presId="urn:microsoft.com/office/officeart/2005/8/layout/cycle6"/>
    <dgm:cxn modelId="{B5426339-EBDF-409F-9B4A-29E5DE6DD388}" type="presParOf" srcId="{AC95D888-576D-43C1-B36D-62E50B5F39A6}" destId="{7D4E436F-E26F-421A-BCA1-88F5F77E10C0}"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4037C31-759D-4B2D-99AD-E19677D9B16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C6673FD6-A882-46C4-8944-0A7495F37936}">
      <dgm:prSet phldrT="[Text]"/>
      <dgm:spPr/>
      <dgm:t>
        <a:bodyPr/>
        <a:lstStyle/>
        <a:p>
          <a:r>
            <a:rPr lang="en-GB" dirty="0"/>
            <a:t>Population</a:t>
          </a:r>
        </a:p>
      </dgm:t>
    </dgm:pt>
    <dgm:pt modelId="{F56CD5AE-5001-4E35-BF62-81AB0E6315F1}" type="parTrans" cxnId="{A68E94D9-A0CB-4750-9B98-8D2304F392C0}">
      <dgm:prSet/>
      <dgm:spPr/>
      <dgm:t>
        <a:bodyPr/>
        <a:lstStyle/>
        <a:p>
          <a:endParaRPr lang="en-GB"/>
        </a:p>
      </dgm:t>
    </dgm:pt>
    <dgm:pt modelId="{B66FEF17-FF99-466B-85AB-4C47A73136B1}" type="sibTrans" cxnId="{A68E94D9-A0CB-4750-9B98-8D2304F392C0}">
      <dgm:prSet/>
      <dgm:spPr/>
      <dgm:t>
        <a:bodyPr/>
        <a:lstStyle/>
        <a:p>
          <a:endParaRPr lang="en-GB"/>
        </a:p>
      </dgm:t>
    </dgm:pt>
    <dgm:pt modelId="{21541EA0-08C5-4CCF-BC53-5C9033F5919D}">
      <dgm:prSet phldrT="[Text]" custT="1"/>
      <dgm:spPr/>
      <dgm:t>
        <a:bodyPr/>
        <a:lstStyle/>
        <a:p>
          <a:r>
            <a:rPr lang="en-GB" sz="1400" dirty="0"/>
            <a:t>Slow population growth and rapid population ageing is likely to bring challenges for the future</a:t>
          </a:r>
        </a:p>
      </dgm:t>
    </dgm:pt>
    <dgm:pt modelId="{EA072AEE-F5F4-48AB-AA85-C7334C71DEFD}" type="parTrans" cxnId="{2024B892-BC25-4A2A-9BBC-8124C81E7410}">
      <dgm:prSet/>
      <dgm:spPr/>
      <dgm:t>
        <a:bodyPr/>
        <a:lstStyle/>
        <a:p>
          <a:endParaRPr lang="en-GB"/>
        </a:p>
      </dgm:t>
    </dgm:pt>
    <dgm:pt modelId="{BB41A176-839C-4081-91E0-DCA3300A0D7F}" type="sibTrans" cxnId="{2024B892-BC25-4A2A-9BBC-8124C81E7410}">
      <dgm:prSet/>
      <dgm:spPr/>
      <dgm:t>
        <a:bodyPr/>
        <a:lstStyle/>
        <a:p>
          <a:endParaRPr lang="en-GB"/>
        </a:p>
      </dgm:t>
    </dgm:pt>
    <dgm:pt modelId="{9B2A55FB-F720-42E5-8706-42DA18A03417}">
      <dgm:prSet phldrT="[Text]" custT="1"/>
      <dgm:spPr/>
      <dgm:t>
        <a:bodyPr/>
        <a:lstStyle/>
        <a:p>
          <a:r>
            <a:rPr lang="en-GB" sz="1400" dirty="0"/>
            <a:t>ES Less diverse than other areas</a:t>
          </a:r>
        </a:p>
      </dgm:t>
    </dgm:pt>
    <dgm:pt modelId="{28A4304E-287E-4ED6-B876-64AF9F4B9C7E}" type="parTrans" cxnId="{C187E154-B53C-4757-8CD3-26F7B7DB41D1}">
      <dgm:prSet/>
      <dgm:spPr/>
      <dgm:t>
        <a:bodyPr/>
        <a:lstStyle/>
        <a:p>
          <a:endParaRPr lang="en-GB"/>
        </a:p>
      </dgm:t>
    </dgm:pt>
    <dgm:pt modelId="{DFE6DC82-77C1-45B4-8CEC-5EF2EFD8873A}" type="sibTrans" cxnId="{C187E154-B53C-4757-8CD3-26F7B7DB41D1}">
      <dgm:prSet/>
      <dgm:spPr/>
      <dgm:t>
        <a:bodyPr/>
        <a:lstStyle/>
        <a:p>
          <a:endParaRPr lang="en-GB"/>
        </a:p>
      </dgm:t>
    </dgm:pt>
    <dgm:pt modelId="{C0D2070F-D72E-479F-AF0B-9A14E86BDC98}">
      <dgm:prSet phldrT="[Text]"/>
      <dgm:spPr/>
      <dgm:t>
        <a:bodyPr/>
        <a:lstStyle/>
        <a:p>
          <a:r>
            <a:rPr lang="en-GB" dirty="0"/>
            <a:t>Deprivation &amp; Inequalities</a:t>
          </a:r>
        </a:p>
      </dgm:t>
    </dgm:pt>
    <dgm:pt modelId="{842B8749-7447-4715-A72E-422F23506262}" type="parTrans" cxnId="{8393ED29-C451-409C-9DA3-48683766EF3F}">
      <dgm:prSet/>
      <dgm:spPr/>
      <dgm:t>
        <a:bodyPr/>
        <a:lstStyle/>
        <a:p>
          <a:endParaRPr lang="en-GB"/>
        </a:p>
      </dgm:t>
    </dgm:pt>
    <dgm:pt modelId="{F769704C-39B2-403D-89D9-C2237D6A3818}" type="sibTrans" cxnId="{8393ED29-C451-409C-9DA3-48683766EF3F}">
      <dgm:prSet/>
      <dgm:spPr/>
      <dgm:t>
        <a:bodyPr/>
        <a:lstStyle/>
        <a:p>
          <a:endParaRPr lang="en-GB"/>
        </a:p>
      </dgm:t>
    </dgm:pt>
    <dgm:pt modelId="{F0564B80-6153-4AF1-9B1E-7F970AAB4F9A}">
      <dgm:prSet phldrT="[Text]" custT="1"/>
      <dgm:spPr/>
      <dgm:t>
        <a:bodyPr/>
        <a:lstStyle/>
        <a:p>
          <a:r>
            <a:rPr lang="en-GB" sz="1400" dirty="0"/>
            <a:t>Inequalities remain deep and entrenched in some areas, and are likely to be exacerbated by the cost of living crisis</a:t>
          </a:r>
        </a:p>
      </dgm:t>
    </dgm:pt>
    <dgm:pt modelId="{6AECEBB5-09F5-40EC-9FC8-F8616FCD3A31}" type="parTrans" cxnId="{2C662149-3577-4620-AAA9-263F7A0178AF}">
      <dgm:prSet/>
      <dgm:spPr/>
      <dgm:t>
        <a:bodyPr/>
        <a:lstStyle/>
        <a:p>
          <a:endParaRPr lang="en-GB"/>
        </a:p>
      </dgm:t>
    </dgm:pt>
    <dgm:pt modelId="{FC091B2B-1E30-4DD7-8662-EECC80A6415D}" type="sibTrans" cxnId="{2C662149-3577-4620-AAA9-263F7A0178AF}">
      <dgm:prSet/>
      <dgm:spPr/>
      <dgm:t>
        <a:bodyPr/>
        <a:lstStyle/>
        <a:p>
          <a:endParaRPr lang="en-GB"/>
        </a:p>
      </dgm:t>
    </dgm:pt>
    <dgm:pt modelId="{255197FB-E3E6-4339-B945-1F38B66019B0}">
      <dgm:prSet phldrT="[Text]" custT="1"/>
      <dgm:spPr/>
      <dgm:t>
        <a:bodyPr/>
        <a:lstStyle/>
        <a:p>
          <a:r>
            <a:rPr lang="en-GB" sz="1400" dirty="0"/>
            <a:t>Deprivation affecting children is particularly high in some areas</a:t>
          </a:r>
        </a:p>
      </dgm:t>
    </dgm:pt>
    <dgm:pt modelId="{518255F1-F087-4718-9958-1730851E400F}" type="parTrans" cxnId="{F045A088-2D9B-49D8-BD12-E20B8893515B}">
      <dgm:prSet/>
      <dgm:spPr/>
      <dgm:t>
        <a:bodyPr/>
        <a:lstStyle/>
        <a:p>
          <a:endParaRPr lang="en-GB"/>
        </a:p>
      </dgm:t>
    </dgm:pt>
    <dgm:pt modelId="{CB199E69-E84B-41DF-8E37-A8F6FD69CA9C}" type="sibTrans" cxnId="{F045A088-2D9B-49D8-BD12-E20B8893515B}">
      <dgm:prSet/>
      <dgm:spPr/>
      <dgm:t>
        <a:bodyPr/>
        <a:lstStyle/>
        <a:p>
          <a:endParaRPr lang="en-GB"/>
        </a:p>
      </dgm:t>
    </dgm:pt>
    <dgm:pt modelId="{53FF80F7-1C34-4B65-B30F-4B4E69E0CB41}">
      <dgm:prSet phldrT="[Text]"/>
      <dgm:spPr/>
      <dgm:t>
        <a:bodyPr/>
        <a:lstStyle/>
        <a:p>
          <a:r>
            <a:rPr lang="en-GB" dirty="0"/>
            <a:t>Education, skills &amp; Economy</a:t>
          </a:r>
        </a:p>
      </dgm:t>
    </dgm:pt>
    <dgm:pt modelId="{FF1209D4-EB89-4822-A070-BDD6D6C8C1AE}" type="parTrans" cxnId="{3C0D3BE2-F7D9-4E6D-8E00-A903ABB882E2}">
      <dgm:prSet/>
      <dgm:spPr/>
      <dgm:t>
        <a:bodyPr/>
        <a:lstStyle/>
        <a:p>
          <a:endParaRPr lang="en-GB"/>
        </a:p>
      </dgm:t>
    </dgm:pt>
    <dgm:pt modelId="{1AEE2C30-9AC4-4CF2-8978-232BCF4C3E68}" type="sibTrans" cxnId="{3C0D3BE2-F7D9-4E6D-8E00-A903ABB882E2}">
      <dgm:prSet/>
      <dgm:spPr/>
      <dgm:t>
        <a:bodyPr/>
        <a:lstStyle/>
        <a:p>
          <a:endParaRPr lang="en-GB"/>
        </a:p>
      </dgm:t>
    </dgm:pt>
    <dgm:pt modelId="{4FF21F4E-5A6E-4F8D-A3A9-811F9F6803A9}">
      <dgm:prSet phldrT="[Text]" custT="1"/>
      <dgm:spPr/>
      <dgm:t>
        <a:bodyPr/>
        <a:lstStyle/>
        <a:p>
          <a:r>
            <a:rPr lang="en-GB" sz="1400" dirty="0"/>
            <a:t>Educational outcomes could be better; adult skill and wage levels remain relatively low, particularly for women</a:t>
          </a:r>
        </a:p>
      </dgm:t>
    </dgm:pt>
    <dgm:pt modelId="{B56EB1CE-1A1C-4F7F-9E26-A3330FF37535}" type="parTrans" cxnId="{EA84A49A-607E-414B-9BA5-1D25423C9F9C}">
      <dgm:prSet/>
      <dgm:spPr/>
      <dgm:t>
        <a:bodyPr/>
        <a:lstStyle/>
        <a:p>
          <a:endParaRPr lang="en-GB"/>
        </a:p>
      </dgm:t>
    </dgm:pt>
    <dgm:pt modelId="{CAD23674-CB96-461B-A45B-4B3502FAEFAC}" type="sibTrans" cxnId="{EA84A49A-607E-414B-9BA5-1D25423C9F9C}">
      <dgm:prSet/>
      <dgm:spPr/>
      <dgm:t>
        <a:bodyPr/>
        <a:lstStyle/>
        <a:p>
          <a:endParaRPr lang="en-GB"/>
        </a:p>
      </dgm:t>
    </dgm:pt>
    <dgm:pt modelId="{2BA0C014-A64C-4741-9E22-637BEDB3A2E9}">
      <dgm:prSet phldrT="[Text]" custT="1"/>
      <dgm:spPr/>
      <dgm:t>
        <a:bodyPr/>
        <a:lstStyle/>
        <a:p>
          <a:r>
            <a:rPr lang="en-GB" sz="1400" dirty="0"/>
            <a:t>While there are lots of positive indicators relating to the economy, the combined shocks of the pandemic, Brexit, global inflation and national recession are likely to make economic conditions challenging</a:t>
          </a:r>
        </a:p>
      </dgm:t>
    </dgm:pt>
    <dgm:pt modelId="{18FAB80D-3CF9-48F8-B454-7A46E689006D}" type="parTrans" cxnId="{17592B0B-36A7-4488-A664-FD88C784AFE8}">
      <dgm:prSet/>
      <dgm:spPr/>
      <dgm:t>
        <a:bodyPr/>
        <a:lstStyle/>
        <a:p>
          <a:endParaRPr lang="en-GB"/>
        </a:p>
      </dgm:t>
    </dgm:pt>
    <dgm:pt modelId="{672145D8-75D9-4E5F-B1B5-DD97138955E5}" type="sibTrans" cxnId="{17592B0B-36A7-4488-A664-FD88C784AFE8}">
      <dgm:prSet/>
      <dgm:spPr/>
      <dgm:t>
        <a:bodyPr/>
        <a:lstStyle/>
        <a:p>
          <a:endParaRPr lang="en-GB"/>
        </a:p>
      </dgm:t>
    </dgm:pt>
    <dgm:pt modelId="{B10CE92F-882D-462C-BB69-6E664E1C7222}">
      <dgm:prSet phldrT="[Text]" custT="1"/>
      <dgm:spPr/>
      <dgm:t>
        <a:bodyPr/>
        <a:lstStyle/>
        <a:p>
          <a:r>
            <a:rPr lang="en-GB" sz="1400" dirty="0"/>
            <a:t>Many health outcomes remain good – but some indicators relating to children (mental health, obesity) are less good</a:t>
          </a:r>
        </a:p>
      </dgm:t>
    </dgm:pt>
    <dgm:pt modelId="{A4501DBD-DD9F-4A0E-9206-75FAFFC9B741}" type="parTrans" cxnId="{1974102C-EAD2-4603-8693-191C4171CDCE}">
      <dgm:prSet/>
      <dgm:spPr/>
      <dgm:t>
        <a:bodyPr/>
        <a:lstStyle/>
        <a:p>
          <a:endParaRPr lang="en-GB"/>
        </a:p>
      </dgm:t>
    </dgm:pt>
    <dgm:pt modelId="{68F3126A-C660-4828-BA1C-51AC90DCE64F}" type="sibTrans" cxnId="{1974102C-EAD2-4603-8693-191C4171CDCE}">
      <dgm:prSet/>
      <dgm:spPr/>
      <dgm:t>
        <a:bodyPr/>
        <a:lstStyle/>
        <a:p>
          <a:endParaRPr lang="en-GB"/>
        </a:p>
      </dgm:t>
    </dgm:pt>
    <dgm:pt modelId="{19FD980E-7083-4AE2-BF15-DF947026AC2F}">
      <dgm:prSet phldrT="[Text]" custT="1"/>
      <dgm:spPr/>
      <dgm:t>
        <a:bodyPr/>
        <a:lstStyle/>
        <a:p>
          <a:r>
            <a:rPr lang="en-GB" sz="1400" dirty="0"/>
            <a:t>East Suffolk has the widest socio-economic disparity within it of the five Districts and Boroughs within Suffolk – regional, national and international data suggests this can be associated with poor outcomes, lack of aspiration and the ‘politics of envy’</a:t>
          </a:r>
        </a:p>
      </dgm:t>
    </dgm:pt>
    <dgm:pt modelId="{FA05D46F-87FB-489B-BC92-46483A169A66}" type="parTrans" cxnId="{200E1D68-39F1-451B-A3CF-595970E7B751}">
      <dgm:prSet/>
      <dgm:spPr/>
      <dgm:t>
        <a:bodyPr/>
        <a:lstStyle/>
        <a:p>
          <a:endParaRPr lang="en-GB"/>
        </a:p>
      </dgm:t>
    </dgm:pt>
    <dgm:pt modelId="{BE53FBF7-5F04-4C15-AAF3-8492A9727BCE}" type="sibTrans" cxnId="{200E1D68-39F1-451B-A3CF-595970E7B751}">
      <dgm:prSet/>
      <dgm:spPr/>
      <dgm:t>
        <a:bodyPr/>
        <a:lstStyle/>
        <a:p>
          <a:endParaRPr lang="en-GB"/>
        </a:p>
      </dgm:t>
    </dgm:pt>
    <dgm:pt modelId="{41C7F551-B469-43CD-AED0-15E7C8A3AC2D}" type="pres">
      <dgm:prSet presAssocID="{E4037C31-759D-4B2D-99AD-E19677D9B16F}" presName="linearFlow" presStyleCnt="0">
        <dgm:presLayoutVars>
          <dgm:dir/>
          <dgm:animLvl val="lvl"/>
          <dgm:resizeHandles val="exact"/>
        </dgm:presLayoutVars>
      </dgm:prSet>
      <dgm:spPr/>
    </dgm:pt>
    <dgm:pt modelId="{2DFB8A75-3D25-4D49-A9F9-648BD187D40F}" type="pres">
      <dgm:prSet presAssocID="{C6673FD6-A882-46C4-8944-0A7495F37936}" presName="composite" presStyleCnt="0"/>
      <dgm:spPr/>
    </dgm:pt>
    <dgm:pt modelId="{FF85F6D8-FEC3-4FAC-AFEE-F3614FE1281D}" type="pres">
      <dgm:prSet presAssocID="{C6673FD6-A882-46C4-8944-0A7495F37936}" presName="parentText" presStyleLbl="alignNode1" presStyleIdx="0" presStyleCnt="3">
        <dgm:presLayoutVars>
          <dgm:chMax val="1"/>
          <dgm:bulletEnabled val="1"/>
        </dgm:presLayoutVars>
      </dgm:prSet>
      <dgm:spPr/>
    </dgm:pt>
    <dgm:pt modelId="{8EF737C3-45BA-4D77-90FE-DB9CB27D812C}" type="pres">
      <dgm:prSet presAssocID="{C6673FD6-A882-46C4-8944-0A7495F37936}" presName="descendantText" presStyleLbl="alignAcc1" presStyleIdx="0" presStyleCnt="3" custScaleY="105903">
        <dgm:presLayoutVars>
          <dgm:bulletEnabled val="1"/>
        </dgm:presLayoutVars>
      </dgm:prSet>
      <dgm:spPr/>
    </dgm:pt>
    <dgm:pt modelId="{0E849E7B-511E-44E2-B661-8971E31ACDB4}" type="pres">
      <dgm:prSet presAssocID="{B66FEF17-FF99-466B-85AB-4C47A73136B1}" presName="sp" presStyleCnt="0"/>
      <dgm:spPr/>
    </dgm:pt>
    <dgm:pt modelId="{E36A1ED4-A176-47FE-ABCE-472F2543EF62}" type="pres">
      <dgm:prSet presAssocID="{C0D2070F-D72E-479F-AF0B-9A14E86BDC98}" presName="composite" presStyleCnt="0"/>
      <dgm:spPr/>
    </dgm:pt>
    <dgm:pt modelId="{9E8DE9CB-8C12-405A-94A1-003226C6BD8D}" type="pres">
      <dgm:prSet presAssocID="{C0D2070F-D72E-479F-AF0B-9A14E86BDC98}" presName="parentText" presStyleLbl="alignNode1" presStyleIdx="1" presStyleCnt="3">
        <dgm:presLayoutVars>
          <dgm:chMax val="1"/>
          <dgm:bulletEnabled val="1"/>
        </dgm:presLayoutVars>
      </dgm:prSet>
      <dgm:spPr/>
    </dgm:pt>
    <dgm:pt modelId="{50389E8F-BD1B-45F7-8250-0D8A292418BF}" type="pres">
      <dgm:prSet presAssocID="{C0D2070F-D72E-479F-AF0B-9A14E86BDC98}" presName="descendantText" presStyleLbl="alignAcc1" presStyleIdx="1" presStyleCnt="3" custScaleY="144309">
        <dgm:presLayoutVars>
          <dgm:bulletEnabled val="1"/>
        </dgm:presLayoutVars>
      </dgm:prSet>
      <dgm:spPr/>
    </dgm:pt>
    <dgm:pt modelId="{E5BC14C9-9DC7-41E5-B3F0-17A2CA357FC8}" type="pres">
      <dgm:prSet presAssocID="{F769704C-39B2-403D-89D9-C2237D6A3818}" presName="sp" presStyleCnt="0"/>
      <dgm:spPr/>
    </dgm:pt>
    <dgm:pt modelId="{F4DF982F-39FA-40E2-950D-F375B7C945FD}" type="pres">
      <dgm:prSet presAssocID="{53FF80F7-1C34-4B65-B30F-4B4E69E0CB41}" presName="composite" presStyleCnt="0"/>
      <dgm:spPr/>
    </dgm:pt>
    <dgm:pt modelId="{EDF76AEB-E6FB-4FE7-824C-1EEA73FA4522}" type="pres">
      <dgm:prSet presAssocID="{53FF80F7-1C34-4B65-B30F-4B4E69E0CB41}" presName="parentText" presStyleLbl="alignNode1" presStyleIdx="2" presStyleCnt="3">
        <dgm:presLayoutVars>
          <dgm:chMax val="1"/>
          <dgm:bulletEnabled val="1"/>
        </dgm:presLayoutVars>
      </dgm:prSet>
      <dgm:spPr/>
    </dgm:pt>
    <dgm:pt modelId="{C6C44944-3EA8-4D88-A58C-FAACB9232816}" type="pres">
      <dgm:prSet presAssocID="{53FF80F7-1C34-4B65-B30F-4B4E69E0CB41}" presName="descendantText" presStyleLbl="alignAcc1" presStyleIdx="2" presStyleCnt="3" custScaleY="119882">
        <dgm:presLayoutVars>
          <dgm:bulletEnabled val="1"/>
        </dgm:presLayoutVars>
      </dgm:prSet>
      <dgm:spPr/>
    </dgm:pt>
  </dgm:ptLst>
  <dgm:cxnLst>
    <dgm:cxn modelId="{17592B0B-36A7-4488-A664-FD88C784AFE8}" srcId="{53FF80F7-1C34-4B65-B30F-4B4E69E0CB41}" destId="{2BA0C014-A64C-4741-9E22-637BEDB3A2E9}" srcOrd="1" destOrd="0" parTransId="{18FAB80D-3CF9-48F8-B454-7A46E689006D}" sibTransId="{672145D8-75D9-4E5F-B1B5-DD97138955E5}"/>
    <dgm:cxn modelId="{A92F900F-2EBB-42C9-A420-82389BE75C08}" type="presOf" srcId="{21541EA0-08C5-4CCF-BC53-5C9033F5919D}" destId="{8EF737C3-45BA-4D77-90FE-DB9CB27D812C}" srcOrd="0" destOrd="0" presId="urn:microsoft.com/office/officeart/2005/8/layout/chevron2"/>
    <dgm:cxn modelId="{8393ED29-C451-409C-9DA3-48683766EF3F}" srcId="{E4037C31-759D-4B2D-99AD-E19677D9B16F}" destId="{C0D2070F-D72E-479F-AF0B-9A14E86BDC98}" srcOrd="1" destOrd="0" parTransId="{842B8749-7447-4715-A72E-422F23506262}" sibTransId="{F769704C-39B2-403D-89D9-C2237D6A3818}"/>
    <dgm:cxn modelId="{1974102C-EAD2-4603-8693-191C4171CDCE}" srcId="{C6673FD6-A882-46C4-8944-0A7495F37936}" destId="{B10CE92F-882D-462C-BB69-6E664E1C7222}" srcOrd="2" destOrd="0" parTransId="{A4501DBD-DD9F-4A0E-9206-75FAFFC9B741}" sibTransId="{68F3126A-C660-4828-BA1C-51AC90DCE64F}"/>
    <dgm:cxn modelId="{6D98EC60-BF96-4DDD-8020-261376548D55}" type="presOf" srcId="{E4037C31-759D-4B2D-99AD-E19677D9B16F}" destId="{41C7F551-B469-43CD-AED0-15E7C8A3AC2D}" srcOrd="0" destOrd="0" presId="urn:microsoft.com/office/officeart/2005/8/layout/chevron2"/>
    <dgm:cxn modelId="{200E1D68-39F1-451B-A3CF-595970E7B751}" srcId="{C0D2070F-D72E-479F-AF0B-9A14E86BDC98}" destId="{19FD980E-7083-4AE2-BF15-DF947026AC2F}" srcOrd="2" destOrd="0" parTransId="{FA05D46F-87FB-489B-BC92-46483A169A66}" sibTransId="{BE53FBF7-5F04-4C15-AAF3-8492A9727BCE}"/>
    <dgm:cxn modelId="{2C662149-3577-4620-AAA9-263F7A0178AF}" srcId="{C0D2070F-D72E-479F-AF0B-9A14E86BDC98}" destId="{F0564B80-6153-4AF1-9B1E-7F970AAB4F9A}" srcOrd="0" destOrd="0" parTransId="{6AECEBB5-09F5-40EC-9FC8-F8616FCD3A31}" sibTransId="{FC091B2B-1E30-4DD7-8662-EECC80A6415D}"/>
    <dgm:cxn modelId="{C0595C4E-3271-49C1-88C2-ADDF1E9C046D}" type="presOf" srcId="{4FF21F4E-5A6E-4F8D-A3A9-811F9F6803A9}" destId="{C6C44944-3EA8-4D88-A58C-FAACB9232816}" srcOrd="0" destOrd="0" presId="urn:microsoft.com/office/officeart/2005/8/layout/chevron2"/>
    <dgm:cxn modelId="{BFFCFC71-89D4-48D3-BD46-C05D4CD60133}" type="presOf" srcId="{19FD980E-7083-4AE2-BF15-DF947026AC2F}" destId="{50389E8F-BD1B-45F7-8250-0D8A292418BF}" srcOrd="0" destOrd="2" presId="urn:microsoft.com/office/officeart/2005/8/layout/chevron2"/>
    <dgm:cxn modelId="{C187E154-B53C-4757-8CD3-26F7B7DB41D1}" srcId="{C6673FD6-A882-46C4-8944-0A7495F37936}" destId="{9B2A55FB-F720-42E5-8706-42DA18A03417}" srcOrd="1" destOrd="0" parTransId="{28A4304E-287E-4ED6-B876-64AF9F4B9C7E}" sibTransId="{DFE6DC82-77C1-45B4-8CEC-5EF2EFD8873A}"/>
    <dgm:cxn modelId="{6A23117E-DD7A-4256-B910-ECA37229EBC5}" type="presOf" srcId="{2BA0C014-A64C-4741-9E22-637BEDB3A2E9}" destId="{C6C44944-3EA8-4D88-A58C-FAACB9232816}" srcOrd="0" destOrd="1" presId="urn:microsoft.com/office/officeart/2005/8/layout/chevron2"/>
    <dgm:cxn modelId="{E1420281-78B4-45FE-9FA5-59115B257D6B}" type="presOf" srcId="{C0D2070F-D72E-479F-AF0B-9A14E86BDC98}" destId="{9E8DE9CB-8C12-405A-94A1-003226C6BD8D}" srcOrd="0" destOrd="0" presId="urn:microsoft.com/office/officeart/2005/8/layout/chevron2"/>
    <dgm:cxn modelId="{F045A088-2D9B-49D8-BD12-E20B8893515B}" srcId="{C0D2070F-D72E-479F-AF0B-9A14E86BDC98}" destId="{255197FB-E3E6-4339-B945-1F38B66019B0}" srcOrd="1" destOrd="0" parTransId="{518255F1-F087-4718-9958-1730851E400F}" sibTransId="{CB199E69-E84B-41DF-8E37-A8F6FD69CA9C}"/>
    <dgm:cxn modelId="{848D6190-E04F-48BC-B327-EA8EB02A7082}" type="presOf" srcId="{B10CE92F-882D-462C-BB69-6E664E1C7222}" destId="{8EF737C3-45BA-4D77-90FE-DB9CB27D812C}" srcOrd="0" destOrd="2" presId="urn:microsoft.com/office/officeart/2005/8/layout/chevron2"/>
    <dgm:cxn modelId="{2024B892-BC25-4A2A-9BBC-8124C81E7410}" srcId="{C6673FD6-A882-46C4-8944-0A7495F37936}" destId="{21541EA0-08C5-4CCF-BC53-5C9033F5919D}" srcOrd="0" destOrd="0" parTransId="{EA072AEE-F5F4-48AB-AA85-C7334C71DEFD}" sibTransId="{BB41A176-839C-4081-91E0-DCA3300A0D7F}"/>
    <dgm:cxn modelId="{EA84A49A-607E-414B-9BA5-1D25423C9F9C}" srcId="{53FF80F7-1C34-4B65-B30F-4B4E69E0CB41}" destId="{4FF21F4E-5A6E-4F8D-A3A9-811F9F6803A9}" srcOrd="0" destOrd="0" parTransId="{B56EB1CE-1A1C-4F7F-9E26-A3330FF37535}" sibTransId="{CAD23674-CB96-461B-A45B-4B3502FAEFAC}"/>
    <dgm:cxn modelId="{908306BB-93E7-450D-90CC-84C1837FCF3E}" type="presOf" srcId="{53FF80F7-1C34-4B65-B30F-4B4E69E0CB41}" destId="{EDF76AEB-E6FB-4FE7-824C-1EEA73FA4522}" srcOrd="0" destOrd="0" presId="urn:microsoft.com/office/officeart/2005/8/layout/chevron2"/>
    <dgm:cxn modelId="{B7721ACF-56A7-4251-9F83-1E5E44E126F6}" type="presOf" srcId="{F0564B80-6153-4AF1-9B1E-7F970AAB4F9A}" destId="{50389E8F-BD1B-45F7-8250-0D8A292418BF}" srcOrd="0" destOrd="0" presId="urn:microsoft.com/office/officeart/2005/8/layout/chevron2"/>
    <dgm:cxn modelId="{A68E94D9-A0CB-4750-9B98-8D2304F392C0}" srcId="{E4037C31-759D-4B2D-99AD-E19677D9B16F}" destId="{C6673FD6-A882-46C4-8944-0A7495F37936}" srcOrd="0" destOrd="0" parTransId="{F56CD5AE-5001-4E35-BF62-81AB0E6315F1}" sibTransId="{B66FEF17-FF99-466B-85AB-4C47A73136B1}"/>
    <dgm:cxn modelId="{3C0D3BE2-F7D9-4E6D-8E00-A903ABB882E2}" srcId="{E4037C31-759D-4B2D-99AD-E19677D9B16F}" destId="{53FF80F7-1C34-4B65-B30F-4B4E69E0CB41}" srcOrd="2" destOrd="0" parTransId="{FF1209D4-EB89-4822-A070-BDD6D6C8C1AE}" sibTransId="{1AEE2C30-9AC4-4CF2-8978-232BCF4C3E68}"/>
    <dgm:cxn modelId="{5D0254E6-707C-4470-925A-F6C7F5AA39DE}" type="presOf" srcId="{255197FB-E3E6-4339-B945-1F38B66019B0}" destId="{50389E8F-BD1B-45F7-8250-0D8A292418BF}" srcOrd="0" destOrd="1" presId="urn:microsoft.com/office/officeart/2005/8/layout/chevron2"/>
    <dgm:cxn modelId="{CC4E28F0-BD5E-42DD-9D0F-0C658E3BEF02}" type="presOf" srcId="{C6673FD6-A882-46C4-8944-0A7495F37936}" destId="{FF85F6D8-FEC3-4FAC-AFEE-F3614FE1281D}" srcOrd="0" destOrd="0" presId="urn:microsoft.com/office/officeart/2005/8/layout/chevron2"/>
    <dgm:cxn modelId="{435CF7FC-AEBA-4A72-B5BC-660B6767B883}" type="presOf" srcId="{9B2A55FB-F720-42E5-8706-42DA18A03417}" destId="{8EF737C3-45BA-4D77-90FE-DB9CB27D812C}" srcOrd="0" destOrd="1" presId="urn:microsoft.com/office/officeart/2005/8/layout/chevron2"/>
    <dgm:cxn modelId="{CB5ECD0C-84AA-471E-A1CF-045965D960A4}" type="presParOf" srcId="{41C7F551-B469-43CD-AED0-15E7C8A3AC2D}" destId="{2DFB8A75-3D25-4D49-A9F9-648BD187D40F}" srcOrd="0" destOrd="0" presId="urn:microsoft.com/office/officeart/2005/8/layout/chevron2"/>
    <dgm:cxn modelId="{58A681CE-2356-4BDF-A36B-E0ED728BE3BE}" type="presParOf" srcId="{2DFB8A75-3D25-4D49-A9F9-648BD187D40F}" destId="{FF85F6D8-FEC3-4FAC-AFEE-F3614FE1281D}" srcOrd="0" destOrd="0" presId="urn:microsoft.com/office/officeart/2005/8/layout/chevron2"/>
    <dgm:cxn modelId="{10DC0164-E8DD-4343-B5BD-912D544F3A80}" type="presParOf" srcId="{2DFB8A75-3D25-4D49-A9F9-648BD187D40F}" destId="{8EF737C3-45BA-4D77-90FE-DB9CB27D812C}" srcOrd="1" destOrd="0" presId="urn:microsoft.com/office/officeart/2005/8/layout/chevron2"/>
    <dgm:cxn modelId="{91BEFA76-7962-4E80-934F-B029803C3424}" type="presParOf" srcId="{41C7F551-B469-43CD-AED0-15E7C8A3AC2D}" destId="{0E849E7B-511E-44E2-B661-8971E31ACDB4}" srcOrd="1" destOrd="0" presId="urn:microsoft.com/office/officeart/2005/8/layout/chevron2"/>
    <dgm:cxn modelId="{8ECED5F5-EDB1-4CB9-9989-FD91B4AEF9BB}" type="presParOf" srcId="{41C7F551-B469-43CD-AED0-15E7C8A3AC2D}" destId="{E36A1ED4-A176-47FE-ABCE-472F2543EF62}" srcOrd="2" destOrd="0" presId="urn:microsoft.com/office/officeart/2005/8/layout/chevron2"/>
    <dgm:cxn modelId="{097ECB51-DE58-43CF-BBE3-6CACF3BB328D}" type="presParOf" srcId="{E36A1ED4-A176-47FE-ABCE-472F2543EF62}" destId="{9E8DE9CB-8C12-405A-94A1-003226C6BD8D}" srcOrd="0" destOrd="0" presId="urn:microsoft.com/office/officeart/2005/8/layout/chevron2"/>
    <dgm:cxn modelId="{07713D49-32F5-45EC-A4BD-7DA87A5F2888}" type="presParOf" srcId="{E36A1ED4-A176-47FE-ABCE-472F2543EF62}" destId="{50389E8F-BD1B-45F7-8250-0D8A292418BF}" srcOrd="1" destOrd="0" presId="urn:microsoft.com/office/officeart/2005/8/layout/chevron2"/>
    <dgm:cxn modelId="{A9A80B81-6ECF-4263-91C9-6BC4DEF98755}" type="presParOf" srcId="{41C7F551-B469-43CD-AED0-15E7C8A3AC2D}" destId="{E5BC14C9-9DC7-41E5-B3F0-17A2CA357FC8}" srcOrd="3" destOrd="0" presId="urn:microsoft.com/office/officeart/2005/8/layout/chevron2"/>
    <dgm:cxn modelId="{D92D6C03-FE88-4027-94F2-13375C773C32}" type="presParOf" srcId="{41C7F551-B469-43CD-AED0-15E7C8A3AC2D}" destId="{F4DF982F-39FA-40E2-950D-F375B7C945FD}" srcOrd="4" destOrd="0" presId="urn:microsoft.com/office/officeart/2005/8/layout/chevron2"/>
    <dgm:cxn modelId="{8818A8E5-CED6-40EB-8CAF-9C7F2562FB2F}" type="presParOf" srcId="{F4DF982F-39FA-40E2-950D-F375B7C945FD}" destId="{EDF76AEB-E6FB-4FE7-824C-1EEA73FA4522}" srcOrd="0" destOrd="0" presId="urn:microsoft.com/office/officeart/2005/8/layout/chevron2"/>
    <dgm:cxn modelId="{8AA9821C-96C1-4715-B208-9D84478DCF8F}" type="presParOf" srcId="{F4DF982F-39FA-40E2-950D-F375B7C945FD}" destId="{C6C44944-3EA8-4D88-A58C-FAACB923281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C0F90-6A98-4870-9BF1-784BE7682669}">
      <dsp:nvSpPr>
        <dsp:cNvPr id="0" name=""/>
        <dsp:cNvSpPr/>
      </dsp:nvSpPr>
      <dsp:spPr>
        <a:xfrm>
          <a:off x="3301494" y="540"/>
          <a:ext cx="1180638" cy="76741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Population</a:t>
          </a:r>
        </a:p>
      </dsp:txBody>
      <dsp:txXfrm>
        <a:off x="3338956" y="38002"/>
        <a:ext cx="1105714" cy="692491"/>
      </dsp:txXfrm>
    </dsp:sp>
    <dsp:sp modelId="{23345892-5FE5-421C-B5E9-AF4E32E2FC7E}">
      <dsp:nvSpPr>
        <dsp:cNvPr id="0" name=""/>
        <dsp:cNvSpPr/>
      </dsp:nvSpPr>
      <dsp:spPr>
        <a:xfrm>
          <a:off x="2082050" y="384248"/>
          <a:ext cx="3619526" cy="3619526"/>
        </a:xfrm>
        <a:custGeom>
          <a:avLst/>
          <a:gdLst/>
          <a:ahLst/>
          <a:cxnLst/>
          <a:rect l="0" t="0" r="0" b="0"/>
          <a:pathLst>
            <a:path>
              <a:moveTo>
                <a:pt x="2407646" y="101612"/>
              </a:moveTo>
              <a:arcTo wR="1809763" hR="1809763" stAng="17357457" swAng="1503357"/>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7FCB39-803B-4195-84B4-00AE79923224}">
      <dsp:nvSpPr>
        <dsp:cNvPr id="0" name=""/>
        <dsp:cNvSpPr/>
      </dsp:nvSpPr>
      <dsp:spPr>
        <a:xfrm>
          <a:off x="4868795" y="905422"/>
          <a:ext cx="1180638" cy="76741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Physical health</a:t>
          </a:r>
        </a:p>
      </dsp:txBody>
      <dsp:txXfrm>
        <a:off x="4906257" y="942884"/>
        <a:ext cx="1105714" cy="692491"/>
      </dsp:txXfrm>
    </dsp:sp>
    <dsp:sp modelId="{F5F36E2F-DEB9-4A29-9246-F7E9A8014F60}">
      <dsp:nvSpPr>
        <dsp:cNvPr id="0" name=""/>
        <dsp:cNvSpPr/>
      </dsp:nvSpPr>
      <dsp:spPr>
        <a:xfrm>
          <a:off x="2082050" y="384248"/>
          <a:ext cx="3619526" cy="3619526"/>
        </a:xfrm>
        <a:custGeom>
          <a:avLst/>
          <a:gdLst/>
          <a:ahLst/>
          <a:cxnLst/>
          <a:rect l="0" t="0" r="0" b="0"/>
          <a:pathLst>
            <a:path>
              <a:moveTo>
                <a:pt x="3545831" y="1298579"/>
              </a:moveTo>
              <a:arcTo wR="1809763" hR="1809763" stAng="20615579" swAng="1968841"/>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D69C9D-94E9-4506-8773-6AE7EBBCCB84}">
      <dsp:nvSpPr>
        <dsp:cNvPr id="0" name=""/>
        <dsp:cNvSpPr/>
      </dsp:nvSpPr>
      <dsp:spPr>
        <a:xfrm>
          <a:off x="4868795" y="2715185"/>
          <a:ext cx="1180638" cy="76741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Mental health</a:t>
          </a:r>
        </a:p>
      </dsp:txBody>
      <dsp:txXfrm>
        <a:off x="4906257" y="2752647"/>
        <a:ext cx="1105714" cy="692491"/>
      </dsp:txXfrm>
    </dsp:sp>
    <dsp:sp modelId="{D0D2E7C8-1F8B-4E03-AFF1-67860333EF21}">
      <dsp:nvSpPr>
        <dsp:cNvPr id="0" name=""/>
        <dsp:cNvSpPr/>
      </dsp:nvSpPr>
      <dsp:spPr>
        <a:xfrm>
          <a:off x="2082050" y="384248"/>
          <a:ext cx="3619526" cy="3619526"/>
        </a:xfrm>
        <a:custGeom>
          <a:avLst/>
          <a:gdLst/>
          <a:ahLst/>
          <a:cxnLst/>
          <a:rect l="0" t="0" r="0" b="0"/>
          <a:pathLst>
            <a:path>
              <a:moveTo>
                <a:pt x="3074789" y="3103962"/>
              </a:moveTo>
              <a:arcTo wR="1809763" hR="1809763" stAng="2739185" swAng="1503357"/>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333AC1-EE98-4649-BAA1-270B0F7DBEE0}">
      <dsp:nvSpPr>
        <dsp:cNvPr id="0" name=""/>
        <dsp:cNvSpPr/>
      </dsp:nvSpPr>
      <dsp:spPr>
        <a:xfrm>
          <a:off x="3301494" y="3620067"/>
          <a:ext cx="1180638" cy="767415"/>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Economy</a:t>
          </a:r>
        </a:p>
      </dsp:txBody>
      <dsp:txXfrm>
        <a:off x="3338956" y="3657529"/>
        <a:ext cx="1105714" cy="692491"/>
      </dsp:txXfrm>
    </dsp:sp>
    <dsp:sp modelId="{386122F1-7252-4FA1-B994-309E8E4F00F5}">
      <dsp:nvSpPr>
        <dsp:cNvPr id="0" name=""/>
        <dsp:cNvSpPr/>
      </dsp:nvSpPr>
      <dsp:spPr>
        <a:xfrm>
          <a:off x="2082050" y="384248"/>
          <a:ext cx="3619526" cy="3619526"/>
        </a:xfrm>
        <a:custGeom>
          <a:avLst/>
          <a:gdLst/>
          <a:ahLst/>
          <a:cxnLst/>
          <a:rect l="0" t="0" r="0" b="0"/>
          <a:pathLst>
            <a:path>
              <a:moveTo>
                <a:pt x="1211681" y="3517844"/>
              </a:moveTo>
              <a:arcTo wR="1809763" hR="1809763" stAng="6557857" swAng="154360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EC8C65-328C-4085-B5E5-A93C96FC08D6}">
      <dsp:nvSpPr>
        <dsp:cNvPr id="0" name=""/>
        <dsp:cNvSpPr/>
      </dsp:nvSpPr>
      <dsp:spPr>
        <a:xfrm>
          <a:off x="1750397" y="2730449"/>
          <a:ext cx="1148230" cy="736887"/>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Housing &amp; Communities</a:t>
          </a:r>
        </a:p>
      </dsp:txBody>
      <dsp:txXfrm>
        <a:off x="1786369" y="2766421"/>
        <a:ext cx="1076286" cy="664943"/>
      </dsp:txXfrm>
    </dsp:sp>
    <dsp:sp modelId="{9B7052C4-2268-4110-9C3D-FCC827D0D2AE}">
      <dsp:nvSpPr>
        <dsp:cNvPr id="0" name=""/>
        <dsp:cNvSpPr/>
      </dsp:nvSpPr>
      <dsp:spPr>
        <a:xfrm>
          <a:off x="2082050" y="384248"/>
          <a:ext cx="3619526" cy="3619526"/>
        </a:xfrm>
        <a:custGeom>
          <a:avLst/>
          <a:gdLst/>
          <a:ahLst/>
          <a:cxnLst/>
          <a:rect l="0" t="0" r="0" b="0"/>
          <a:pathLst>
            <a:path>
              <a:moveTo>
                <a:pt x="78181" y="2335945"/>
              </a:moveTo>
              <a:arcTo wR="1809763" hR="1809763" stAng="9785841" swAng="2028317"/>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49EF0A-B2C2-48E8-A5A6-8B7A74050351}">
      <dsp:nvSpPr>
        <dsp:cNvPr id="0" name=""/>
        <dsp:cNvSpPr/>
      </dsp:nvSpPr>
      <dsp:spPr>
        <a:xfrm>
          <a:off x="1750397" y="920686"/>
          <a:ext cx="1148230" cy="736887"/>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Environment</a:t>
          </a:r>
        </a:p>
      </dsp:txBody>
      <dsp:txXfrm>
        <a:off x="1786369" y="956658"/>
        <a:ext cx="1076286" cy="664943"/>
      </dsp:txXfrm>
    </dsp:sp>
    <dsp:sp modelId="{7D4E436F-E26F-421A-BCA1-88F5F77E10C0}">
      <dsp:nvSpPr>
        <dsp:cNvPr id="0" name=""/>
        <dsp:cNvSpPr/>
      </dsp:nvSpPr>
      <dsp:spPr>
        <a:xfrm>
          <a:off x="2082050" y="384248"/>
          <a:ext cx="3619526" cy="3619526"/>
        </a:xfrm>
        <a:custGeom>
          <a:avLst/>
          <a:gdLst/>
          <a:ahLst/>
          <a:cxnLst/>
          <a:rect l="0" t="0" r="0" b="0"/>
          <a:pathLst>
            <a:path>
              <a:moveTo>
                <a:pt x="529523" y="530611"/>
              </a:moveTo>
              <a:arcTo wR="1809763" hR="1809763" stAng="13498539" swAng="154360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5F6D8-FEC3-4FAC-AFEE-F3614FE1281D}">
      <dsp:nvSpPr>
        <dsp:cNvPr id="0" name=""/>
        <dsp:cNvSpPr/>
      </dsp:nvSpPr>
      <dsp:spPr>
        <a:xfrm rot="5400000">
          <a:off x="-246203" y="290676"/>
          <a:ext cx="1641355" cy="11489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Population</a:t>
          </a:r>
        </a:p>
      </dsp:txBody>
      <dsp:txXfrm rot="-5400000">
        <a:off x="1" y="618946"/>
        <a:ext cx="1148948" cy="492407"/>
      </dsp:txXfrm>
    </dsp:sp>
    <dsp:sp modelId="{8EF737C3-45BA-4D77-90FE-DB9CB27D812C}">
      <dsp:nvSpPr>
        <dsp:cNvPr id="0" name=""/>
        <dsp:cNvSpPr/>
      </dsp:nvSpPr>
      <dsp:spPr>
        <a:xfrm rot="5400000">
          <a:off x="3919803" y="-2757869"/>
          <a:ext cx="1129859" cy="66715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Slow population growth and rapid population ageing is likely to bring challenges for the future</a:t>
          </a:r>
        </a:p>
        <a:p>
          <a:pPr marL="114300" lvl="1" indent="-114300" algn="l" defTabSz="622300">
            <a:lnSpc>
              <a:spcPct val="90000"/>
            </a:lnSpc>
            <a:spcBef>
              <a:spcPct val="0"/>
            </a:spcBef>
            <a:spcAft>
              <a:spcPct val="15000"/>
            </a:spcAft>
            <a:buChar char="•"/>
          </a:pPr>
          <a:r>
            <a:rPr lang="en-GB" sz="1400" kern="1200" dirty="0"/>
            <a:t>ES Less diverse than other areas</a:t>
          </a:r>
        </a:p>
        <a:p>
          <a:pPr marL="114300" lvl="1" indent="-114300" algn="l" defTabSz="622300">
            <a:lnSpc>
              <a:spcPct val="90000"/>
            </a:lnSpc>
            <a:spcBef>
              <a:spcPct val="0"/>
            </a:spcBef>
            <a:spcAft>
              <a:spcPct val="15000"/>
            </a:spcAft>
            <a:buChar char="•"/>
          </a:pPr>
          <a:r>
            <a:rPr lang="en-GB" sz="1400" kern="1200" dirty="0"/>
            <a:t>Many health outcomes remain good – but some indicators relating to children (mental health, obesity) are less good</a:t>
          </a:r>
        </a:p>
      </dsp:txBody>
      <dsp:txXfrm rot="-5400000">
        <a:off x="1148949" y="68140"/>
        <a:ext cx="6616413" cy="1019549"/>
      </dsp:txXfrm>
    </dsp:sp>
    <dsp:sp modelId="{9E8DE9CB-8C12-405A-94A1-003226C6BD8D}">
      <dsp:nvSpPr>
        <dsp:cNvPr id="0" name=""/>
        <dsp:cNvSpPr/>
      </dsp:nvSpPr>
      <dsp:spPr>
        <a:xfrm rot="5400000">
          <a:off x="-246203" y="1991489"/>
          <a:ext cx="1641355" cy="11489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Deprivation &amp; Inequalities</a:t>
          </a:r>
        </a:p>
      </dsp:txBody>
      <dsp:txXfrm rot="-5400000">
        <a:off x="1" y="2319759"/>
        <a:ext cx="1148948" cy="492407"/>
      </dsp:txXfrm>
    </dsp:sp>
    <dsp:sp modelId="{50389E8F-BD1B-45F7-8250-0D8A292418BF}">
      <dsp:nvSpPr>
        <dsp:cNvPr id="0" name=""/>
        <dsp:cNvSpPr/>
      </dsp:nvSpPr>
      <dsp:spPr>
        <a:xfrm rot="5400000">
          <a:off x="3714930" y="-1057057"/>
          <a:ext cx="1539605" cy="66715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Inequalities remain deep and entrenched in some areas, and are likely to be exacerbated by the cost of living crisis</a:t>
          </a:r>
        </a:p>
        <a:p>
          <a:pPr marL="114300" lvl="1" indent="-114300" algn="l" defTabSz="622300">
            <a:lnSpc>
              <a:spcPct val="90000"/>
            </a:lnSpc>
            <a:spcBef>
              <a:spcPct val="0"/>
            </a:spcBef>
            <a:spcAft>
              <a:spcPct val="15000"/>
            </a:spcAft>
            <a:buChar char="•"/>
          </a:pPr>
          <a:r>
            <a:rPr lang="en-GB" sz="1400" kern="1200" dirty="0"/>
            <a:t>Deprivation affecting children is particularly high in some areas</a:t>
          </a:r>
        </a:p>
        <a:p>
          <a:pPr marL="114300" lvl="1" indent="-114300" algn="l" defTabSz="622300">
            <a:lnSpc>
              <a:spcPct val="90000"/>
            </a:lnSpc>
            <a:spcBef>
              <a:spcPct val="0"/>
            </a:spcBef>
            <a:spcAft>
              <a:spcPct val="15000"/>
            </a:spcAft>
            <a:buChar char="•"/>
          </a:pPr>
          <a:r>
            <a:rPr lang="en-GB" sz="1400" kern="1200" dirty="0"/>
            <a:t>East Suffolk has the widest socio-economic disparity within it of the five Districts and Boroughs within Suffolk – regional, national and international data suggests this can be associated with poor outcomes, lack of aspiration and the ‘politics of envy’</a:t>
          </a:r>
        </a:p>
      </dsp:txBody>
      <dsp:txXfrm rot="-5400000">
        <a:off x="1148949" y="1584081"/>
        <a:ext cx="6596411" cy="1389291"/>
      </dsp:txXfrm>
    </dsp:sp>
    <dsp:sp modelId="{EDF76AEB-E6FB-4FE7-824C-1EEA73FA4522}">
      <dsp:nvSpPr>
        <dsp:cNvPr id="0" name=""/>
        <dsp:cNvSpPr/>
      </dsp:nvSpPr>
      <dsp:spPr>
        <a:xfrm rot="5400000">
          <a:off x="-246203" y="3561999"/>
          <a:ext cx="1641355" cy="114894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Education, skills &amp; Economy</a:t>
          </a:r>
        </a:p>
      </dsp:txBody>
      <dsp:txXfrm rot="-5400000">
        <a:off x="1" y="3890269"/>
        <a:ext cx="1148948" cy="492407"/>
      </dsp:txXfrm>
    </dsp:sp>
    <dsp:sp modelId="{C6C44944-3EA8-4D88-A58C-FAACB9232816}">
      <dsp:nvSpPr>
        <dsp:cNvPr id="0" name=""/>
        <dsp:cNvSpPr/>
      </dsp:nvSpPr>
      <dsp:spPr>
        <a:xfrm rot="5400000">
          <a:off x="3845233" y="513452"/>
          <a:ext cx="1278998" cy="66715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Educational outcomes could be better; adult skill and wage levels remain relatively low, particularly for women</a:t>
          </a:r>
        </a:p>
        <a:p>
          <a:pPr marL="114300" lvl="1" indent="-114300" algn="l" defTabSz="622300">
            <a:lnSpc>
              <a:spcPct val="90000"/>
            </a:lnSpc>
            <a:spcBef>
              <a:spcPct val="0"/>
            </a:spcBef>
            <a:spcAft>
              <a:spcPct val="15000"/>
            </a:spcAft>
            <a:buChar char="•"/>
          </a:pPr>
          <a:r>
            <a:rPr lang="en-GB" sz="1400" kern="1200" dirty="0"/>
            <a:t>While there are lots of positive indicators relating to the economy, the combined shocks of the pandemic, Brexit, global inflation and national recession are likely to make economic conditions challenging</a:t>
          </a:r>
        </a:p>
      </dsp:txBody>
      <dsp:txXfrm rot="-5400000">
        <a:off x="1148948" y="3272173"/>
        <a:ext cx="6609132" cy="115412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4B416-1078-AC41-81DA-9BB3D60676CD}" type="datetimeFigureOut">
              <a:rPr lang="en-US" smtClean="0"/>
              <a:t>5/3/2023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850B5-D21F-6145-BF3D-62771F57E735}" type="slidenum">
              <a:rPr lang="en-US" smtClean="0"/>
              <a:t>‹#›</a:t>
            </a:fld>
            <a:endParaRPr lang="en-US"/>
          </a:p>
        </p:txBody>
      </p:sp>
    </p:spTree>
    <p:extLst>
      <p:ext uri="{BB962C8B-B14F-4D97-AF65-F5344CB8AC3E}">
        <p14:creationId xmlns:p14="http://schemas.microsoft.com/office/powerpoint/2010/main" val="1395547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thanks to my team for all their help in compiling these slides, particularly Alison Matthews who is here today</a:t>
            </a:r>
          </a:p>
        </p:txBody>
      </p:sp>
      <p:sp>
        <p:nvSpPr>
          <p:cNvPr id="4" name="Slide Number Placeholder 3"/>
          <p:cNvSpPr>
            <a:spLocks noGrp="1"/>
          </p:cNvSpPr>
          <p:nvPr>
            <p:ph type="sldNum" sz="quarter" idx="5"/>
          </p:nvPr>
        </p:nvSpPr>
        <p:spPr/>
        <p:txBody>
          <a:bodyPr/>
          <a:lstStyle/>
          <a:p>
            <a:fld id="{7B9850B5-D21F-6145-BF3D-62771F57E735}" type="slidenum">
              <a:rPr lang="en-US" smtClean="0"/>
              <a:t>2</a:t>
            </a:fld>
            <a:endParaRPr lang="en-US"/>
          </a:p>
        </p:txBody>
      </p:sp>
    </p:spTree>
    <p:extLst>
      <p:ext uri="{BB962C8B-B14F-4D97-AF65-F5344CB8AC3E}">
        <p14:creationId xmlns:p14="http://schemas.microsoft.com/office/powerpoint/2010/main" val="235479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Approximately half as diverse than Suffolk as a whole. </a:t>
            </a:r>
          </a:p>
        </p:txBody>
      </p:sp>
      <p:sp>
        <p:nvSpPr>
          <p:cNvPr id="4" name="Slide Number Placeholder 3"/>
          <p:cNvSpPr>
            <a:spLocks noGrp="1"/>
          </p:cNvSpPr>
          <p:nvPr>
            <p:ph type="sldNum" sz="quarter" idx="5"/>
          </p:nvPr>
        </p:nvSpPr>
        <p:spPr/>
        <p:txBody>
          <a:bodyPr/>
          <a:lstStyle/>
          <a:p>
            <a:fld id="{7B9850B5-D21F-6145-BF3D-62771F57E735}" type="slidenum">
              <a:rPr lang="en-US" smtClean="0"/>
              <a:t>12</a:t>
            </a:fld>
            <a:endParaRPr lang="en-US"/>
          </a:p>
        </p:txBody>
      </p:sp>
    </p:spTree>
    <p:extLst>
      <p:ext uri="{BB962C8B-B14F-4D97-AF65-F5344CB8AC3E}">
        <p14:creationId xmlns:p14="http://schemas.microsoft.com/office/powerpoint/2010/main" val="464892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pupils with social, emotional and mental health listed as their primary special </a:t>
            </a:r>
            <a:r>
              <a:rPr lang="en-GB" dirty="0" err="1"/>
              <a:t>eduational</a:t>
            </a:r>
            <a:r>
              <a:rPr lang="en-GB" dirty="0"/>
              <a:t> need (SEN) requirement</a:t>
            </a:r>
          </a:p>
          <a:p>
            <a:r>
              <a:rPr lang="en-GB" dirty="0"/>
              <a:t>Weighted population aged 16-64 who are EA code or work-limiting disabled (NOMIS description)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living conditions looks at air pollution, household overcrowding, noise complaints, road safety, and rough sleeping.</a:t>
            </a:r>
          </a:p>
          <a:p>
            <a:r>
              <a:rPr lang="en-GB" b="0" i="0" dirty="0">
                <a:solidFill>
                  <a:srgbClr val="323132"/>
                </a:solidFill>
                <a:effectLst/>
                <a:latin typeface="open sans" panose="020B0606030504020204" pitchFamily="34" charset="0"/>
              </a:rPr>
              <a:t>"Behavioural risk factors" addresses alcohol misuse, drug misuse, healthy eating, physical activity, sedentary behaviour, smoking, and sexually transmitted infections.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t>There were 77 deaths by suicide </a:t>
            </a:r>
            <a:r>
              <a:rPr lang="en-GB" sz="1200" dirty="0"/>
              <a:t>in East Suffolk between 2019-2021, equating to a rate that was </a:t>
            </a:r>
            <a:r>
              <a:rPr lang="en-GB" sz="1200" b="1" dirty="0">
                <a:solidFill>
                  <a:schemeClr val="accent6"/>
                </a:solidFill>
              </a:rPr>
              <a:t>statistically significantly similar </a:t>
            </a:r>
            <a:r>
              <a:rPr lang="en-GB" sz="1200" dirty="0"/>
              <a:t>to England. 74.0% of these deaths were males.  </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7B9850B5-D21F-6145-BF3D-62771F57E735}" type="slidenum">
              <a:rPr lang="en-US" smtClean="0"/>
              <a:t>13</a:t>
            </a:fld>
            <a:endParaRPr lang="en-US"/>
          </a:p>
        </p:txBody>
      </p:sp>
    </p:spTree>
    <p:extLst>
      <p:ext uri="{BB962C8B-B14F-4D97-AF65-F5344CB8AC3E}">
        <p14:creationId xmlns:p14="http://schemas.microsoft.com/office/powerpoint/2010/main" val="3697930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Exploring the point about access to services in more detail</a:t>
            </a:r>
          </a:p>
          <a:p>
            <a:endParaRPr lang="en-GB" dirty="0"/>
          </a:p>
          <a:p>
            <a:r>
              <a:rPr lang="en-GB" dirty="0"/>
              <a:t>Across the East Suffolk area, the responses are well spread out with good representation across the district</a:t>
            </a:r>
          </a:p>
        </p:txBody>
      </p:sp>
      <p:sp>
        <p:nvSpPr>
          <p:cNvPr id="4" name="Slide Number Placeholder 3"/>
          <p:cNvSpPr>
            <a:spLocks noGrp="1"/>
          </p:cNvSpPr>
          <p:nvPr>
            <p:ph type="sldNum" sz="quarter" idx="5"/>
          </p:nvPr>
        </p:nvSpPr>
        <p:spPr/>
        <p:txBody>
          <a:bodyPr/>
          <a:lstStyle/>
          <a:p>
            <a:fld id="{4CE31981-FEC5-4144-BCD5-EC9B5D089E4C}" type="slidenum">
              <a:rPr lang="en-GB" smtClean="0"/>
              <a:t>14</a:t>
            </a:fld>
            <a:endParaRPr lang="en-GB"/>
          </a:p>
        </p:txBody>
      </p:sp>
    </p:spTree>
    <p:extLst>
      <p:ext uri="{BB962C8B-B14F-4D97-AF65-F5344CB8AC3E}">
        <p14:creationId xmlns:p14="http://schemas.microsoft.com/office/powerpoint/2010/main" val="28188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survey asked a about a range of services that residents were likely to need to access and whether they existed within the parish or if travel was required</a:t>
            </a:r>
          </a:p>
          <a:p>
            <a:r>
              <a:rPr lang="en-GB" dirty="0"/>
              <a:t>It’s clear that some residents are needing to travel elsewhere for a number of facilities or access them online where possible – such as for clothing, white goods or furniture</a:t>
            </a:r>
          </a:p>
          <a:p>
            <a:r>
              <a:rPr lang="en-GB" dirty="0"/>
              <a:t>Other facilities included in the questions were health and medical services, primary, secondary and further education,  sports including gym or leisure centre, libraries, banking and post office services .</a:t>
            </a:r>
          </a:p>
        </p:txBody>
      </p:sp>
      <p:sp>
        <p:nvSpPr>
          <p:cNvPr id="4" name="Slide Number Placeholder 3"/>
          <p:cNvSpPr>
            <a:spLocks noGrp="1"/>
          </p:cNvSpPr>
          <p:nvPr>
            <p:ph type="sldNum" sz="quarter" idx="5"/>
          </p:nvPr>
        </p:nvSpPr>
        <p:spPr/>
        <p:txBody>
          <a:bodyPr/>
          <a:lstStyle/>
          <a:p>
            <a:fld id="{4CE31981-FEC5-4144-BCD5-EC9B5D089E4C}" type="slidenum">
              <a:rPr lang="en-GB" smtClean="0"/>
              <a:t>15</a:t>
            </a:fld>
            <a:endParaRPr lang="en-GB"/>
          </a:p>
        </p:txBody>
      </p:sp>
    </p:spTree>
    <p:extLst>
      <p:ext uri="{BB962C8B-B14F-4D97-AF65-F5344CB8AC3E}">
        <p14:creationId xmlns:p14="http://schemas.microsoft.com/office/powerpoint/2010/main" val="1038794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level of access to bus and rail services </a:t>
            </a:r>
          </a:p>
          <a:p>
            <a:r>
              <a:rPr lang="en-GB" dirty="0"/>
              <a:t>With 1 as the lowest and 5 as the highest.</a:t>
            </a:r>
          </a:p>
          <a:p>
            <a:r>
              <a:rPr lang="en-GB" dirty="0"/>
              <a:t>Rail scored lower across the  whole of the region, apart from some Essex parishes where there are more stations and more frequent mainline services available.</a:t>
            </a:r>
          </a:p>
          <a:p>
            <a:r>
              <a:rPr lang="en-GB" dirty="0"/>
              <a:t>The parishes that could access the East Suffolk line did indicate a higher score, indicating value in having rail services available locally</a:t>
            </a:r>
          </a:p>
        </p:txBody>
      </p:sp>
      <p:sp>
        <p:nvSpPr>
          <p:cNvPr id="4" name="Slide Number Placeholder 3"/>
          <p:cNvSpPr>
            <a:spLocks noGrp="1"/>
          </p:cNvSpPr>
          <p:nvPr>
            <p:ph type="sldNum" sz="quarter" idx="5"/>
          </p:nvPr>
        </p:nvSpPr>
        <p:spPr/>
        <p:txBody>
          <a:bodyPr/>
          <a:lstStyle/>
          <a:p>
            <a:fld id="{4CE31981-FEC5-4144-BCD5-EC9B5D089E4C}" type="slidenum">
              <a:rPr lang="en-GB" smtClean="0"/>
              <a:t>16</a:t>
            </a:fld>
            <a:endParaRPr lang="en-GB"/>
          </a:p>
        </p:txBody>
      </p:sp>
    </p:spTree>
    <p:extLst>
      <p:ext uri="{BB962C8B-B14F-4D97-AF65-F5344CB8AC3E}">
        <p14:creationId xmlns:p14="http://schemas.microsoft.com/office/powerpoint/2010/main" val="3745662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final slide shows the level of access to walking, cycling and community transport.</a:t>
            </a:r>
          </a:p>
          <a:p>
            <a:r>
              <a:rPr lang="en-GB" dirty="0"/>
              <a:t>With scoring the same as the previous slide..</a:t>
            </a:r>
          </a:p>
          <a:p>
            <a:r>
              <a:rPr lang="en-GB" dirty="0"/>
              <a:t>All of these scored higher than both bus and rail services, interestingly walking scores well if either on or off road. It might be interesting to perhaps look into this in more detail if possible. </a:t>
            </a:r>
          </a:p>
          <a:p>
            <a:endParaRPr lang="en-GB" dirty="0"/>
          </a:p>
          <a:p>
            <a:r>
              <a:rPr lang="en-GB" dirty="0"/>
              <a:t>(no map available for these results)</a:t>
            </a:r>
          </a:p>
        </p:txBody>
      </p:sp>
      <p:sp>
        <p:nvSpPr>
          <p:cNvPr id="4" name="Slide Number Placeholder 3"/>
          <p:cNvSpPr>
            <a:spLocks noGrp="1"/>
          </p:cNvSpPr>
          <p:nvPr>
            <p:ph type="sldNum" sz="quarter" idx="5"/>
          </p:nvPr>
        </p:nvSpPr>
        <p:spPr/>
        <p:txBody>
          <a:bodyPr/>
          <a:lstStyle/>
          <a:p>
            <a:fld id="{4CE31981-FEC5-4144-BCD5-EC9B5D089E4C}" type="slidenum">
              <a:rPr lang="en-GB" smtClean="0"/>
              <a:t>17</a:t>
            </a:fld>
            <a:endParaRPr lang="en-GB"/>
          </a:p>
        </p:txBody>
      </p:sp>
    </p:spTree>
    <p:extLst>
      <p:ext uri="{BB962C8B-B14F-4D97-AF65-F5344CB8AC3E}">
        <p14:creationId xmlns:p14="http://schemas.microsoft.com/office/powerpoint/2010/main" val="63234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9850B5-D21F-6145-BF3D-62771F57E735}" type="slidenum">
              <a:rPr lang="en-US" smtClean="0"/>
              <a:t>18</a:t>
            </a:fld>
            <a:endParaRPr lang="en-US"/>
          </a:p>
        </p:txBody>
      </p:sp>
    </p:spTree>
    <p:extLst>
      <p:ext uri="{BB962C8B-B14F-4D97-AF65-F5344CB8AC3E}">
        <p14:creationId xmlns:p14="http://schemas.microsoft.com/office/powerpoint/2010/main" val="2066302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talk particularly about children and young people</a:t>
            </a:r>
          </a:p>
          <a:p>
            <a:endParaRPr lang="en-GB" dirty="0"/>
          </a:p>
          <a:p>
            <a:r>
              <a:rPr lang="en-GB" dirty="0"/>
              <a:t>About 15% of children in East Suffolk are living in families who are income deprived – BUT this is reasonably old data, and the figure may quite possibly be higher than that now</a:t>
            </a:r>
            <a:br>
              <a:rPr lang="en-GB" dirty="0"/>
            </a:br>
            <a:br>
              <a:rPr lang="en-GB" dirty="0"/>
            </a:br>
            <a:r>
              <a:rPr lang="en-GB" dirty="0"/>
              <a:t>In March 2021, nearly 7,500 children were living in relative low income – the largest number of children in a Suffolk LTLA</a:t>
            </a:r>
            <a:br>
              <a:rPr lang="en-GB" dirty="0"/>
            </a:br>
            <a:br>
              <a:rPr lang="en-GB" dirty="0"/>
            </a:br>
            <a:r>
              <a:rPr lang="en-GB" dirty="0"/>
              <a:t>As well as RELATIVE poverty I think it is also import to talk about ABSOLUTE poverty</a:t>
            </a:r>
          </a:p>
          <a:p>
            <a:endParaRPr lang="en-GB" dirty="0"/>
          </a:p>
          <a:p>
            <a:r>
              <a:rPr lang="en-GB" dirty="0"/>
              <a:t>You are all likely to know about free school meals, and children in receipt of free school meals is often used as an indicator of poverty. I think it’s important to really understand that measure</a:t>
            </a:r>
          </a:p>
          <a:p>
            <a:r>
              <a:rPr lang="en-GB" dirty="0"/>
              <a:t>Putting aside benefits what is annual household income threshold for children to receive FSM?</a:t>
            </a:r>
          </a:p>
          <a:p>
            <a:endParaRPr lang="en-GB" dirty="0"/>
          </a:p>
          <a:p>
            <a:r>
              <a:rPr lang="en-GB" dirty="0"/>
              <a:t>Adding in benefits house of commons library suggests most FSM families may be living on 16-</a:t>
            </a:r>
            <a:r>
              <a:rPr lang="en-GB" dirty="0" err="1"/>
              <a:t>18k</a:t>
            </a:r>
            <a:r>
              <a:rPr lang="en-GB" dirty="0"/>
              <a:t> per year in total. That is hard. But living in families where there is so little earned income, and presumably only experience of low paid, low status insecure jobs, may make it very hard for the children to break that cycle – if that is the norm, what are your chances of doing something different? And it is very much the norm in parts of east </a:t>
            </a:r>
            <a:r>
              <a:rPr lang="en-GB" dirty="0" err="1"/>
              <a:t>suffolk</a:t>
            </a:r>
            <a:r>
              <a:rPr lang="en-GB" dirty="0"/>
              <a:t> – at least 40% of children in central Lowestoft, over 30% of children in Felixstowe West and over 25% of children in Oulton, Southwold and Reydon are in this situation. </a:t>
            </a:r>
          </a:p>
        </p:txBody>
      </p:sp>
      <p:sp>
        <p:nvSpPr>
          <p:cNvPr id="4" name="Slide Number Placeholder 3"/>
          <p:cNvSpPr>
            <a:spLocks noGrp="1"/>
          </p:cNvSpPr>
          <p:nvPr>
            <p:ph type="sldNum" sz="quarter" idx="5"/>
          </p:nvPr>
        </p:nvSpPr>
        <p:spPr/>
        <p:txBody>
          <a:bodyPr/>
          <a:lstStyle/>
          <a:p>
            <a:fld id="{7B9850B5-D21F-6145-BF3D-62771F57E735}" type="slidenum">
              <a:rPr lang="en-US" smtClean="0"/>
              <a:t>23</a:t>
            </a:fld>
            <a:endParaRPr lang="en-US"/>
          </a:p>
        </p:txBody>
      </p:sp>
    </p:spTree>
    <p:extLst>
      <p:ext uri="{BB962C8B-B14F-4D97-AF65-F5344CB8AC3E}">
        <p14:creationId xmlns:p14="http://schemas.microsoft.com/office/powerpoint/2010/main" val="1786421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of course the environment around these children is getting tougher. Food parcels from food banks rose sharply in East Suffolk in Oct, ANY MORE RECENT DATA?</a:t>
            </a:r>
          </a:p>
        </p:txBody>
      </p:sp>
      <p:sp>
        <p:nvSpPr>
          <p:cNvPr id="4" name="Slide Number Placeholder 3"/>
          <p:cNvSpPr>
            <a:spLocks noGrp="1"/>
          </p:cNvSpPr>
          <p:nvPr>
            <p:ph type="sldNum" sz="quarter" idx="5"/>
          </p:nvPr>
        </p:nvSpPr>
        <p:spPr/>
        <p:txBody>
          <a:bodyPr/>
          <a:lstStyle/>
          <a:p>
            <a:fld id="{7B9850B5-D21F-6145-BF3D-62771F57E735}" type="slidenum">
              <a:rPr lang="en-US" smtClean="0"/>
              <a:t>24</a:t>
            </a:fld>
            <a:endParaRPr lang="en-US"/>
          </a:p>
        </p:txBody>
      </p:sp>
    </p:spTree>
    <p:extLst>
      <p:ext uri="{BB962C8B-B14F-4D97-AF65-F5344CB8AC3E}">
        <p14:creationId xmlns:p14="http://schemas.microsoft.com/office/powerpoint/2010/main" val="177873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talked a lot about the links between poverty and health outcomes – can we say more about the specific East Suffolk picture? </a:t>
            </a:r>
          </a:p>
          <a:p>
            <a:endParaRPr lang="en-GB" dirty="0"/>
          </a:p>
          <a:p>
            <a:r>
              <a:rPr lang="en-GB" dirty="0"/>
              <a:t>Yes -  this is the life expectancy gap (averaged out by creation of East Suffolk council)</a:t>
            </a:r>
          </a:p>
        </p:txBody>
      </p:sp>
      <p:sp>
        <p:nvSpPr>
          <p:cNvPr id="4" name="Slide Number Placeholder 3"/>
          <p:cNvSpPr>
            <a:spLocks noGrp="1"/>
          </p:cNvSpPr>
          <p:nvPr>
            <p:ph type="sldNum" sz="quarter" idx="5"/>
          </p:nvPr>
        </p:nvSpPr>
        <p:spPr/>
        <p:txBody>
          <a:bodyPr/>
          <a:lstStyle/>
          <a:p>
            <a:fld id="{7B9850B5-D21F-6145-BF3D-62771F57E735}" type="slidenum">
              <a:rPr lang="en-US" smtClean="0"/>
              <a:t>25</a:t>
            </a:fld>
            <a:endParaRPr lang="en-US"/>
          </a:p>
        </p:txBody>
      </p:sp>
    </p:spTree>
    <p:extLst>
      <p:ext uri="{BB962C8B-B14F-4D97-AF65-F5344CB8AC3E}">
        <p14:creationId xmlns:p14="http://schemas.microsoft.com/office/powerpoint/2010/main" val="4144817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knew, and were expecting</a:t>
            </a:r>
          </a:p>
          <a:p>
            <a:r>
              <a:rPr lang="en-GB" dirty="0"/>
              <a:t> - population growth, accompanied by rapid population ageing. 1 in 5 to 1 in 3</a:t>
            </a:r>
          </a:p>
          <a:p>
            <a:r>
              <a:rPr lang="en-GB" dirty="0"/>
              <a:t> - generally good health, but not distributed equally, with health inequalities increasing in Suffolk over the last 20 years</a:t>
            </a:r>
          </a:p>
          <a:p>
            <a:r>
              <a:rPr lang="en-GB" dirty="0"/>
              <a:t> - some indicators of poor mental health, particularly amongst children and young people</a:t>
            </a:r>
          </a:p>
          <a:p>
            <a:r>
              <a:rPr lang="en-GB" dirty="0"/>
              <a:t> - In the last deprived third of Local Authorities – but a productivity gap driven by low wages, uncertainty over Brexit</a:t>
            </a:r>
          </a:p>
          <a:p>
            <a:r>
              <a:rPr lang="en-GB" dirty="0"/>
              <a:t> - significant pressure in the housing market with a price to income ratio higher than 8 in all areas of Suffolk, 10,000 on housing waiting list, and more young people staying at home for longer</a:t>
            </a:r>
          </a:p>
          <a:p>
            <a:r>
              <a:rPr lang="en-GB" dirty="0"/>
              <a:t> - rising levels of air pollution, green infrastructure developing</a:t>
            </a:r>
          </a:p>
        </p:txBody>
      </p:sp>
      <p:sp>
        <p:nvSpPr>
          <p:cNvPr id="4" name="Slide Number Placeholder 3"/>
          <p:cNvSpPr>
            <a:spLocks noGrp="1"/>
          </p:cNvSpPr>
          <p:nvPr>
            <p:ph type="sldNum" sz="quarter" idx="5"/>
          </p:nvPr>
        </p:nvSpPr>
        <p:spPr/>
        <p:txBody>
          <a:bodyPr/>
          <a:lstStyle/>
          <a:p>
            <a:fld id="{7B9850B5-D21F-6145-BF3D-62771F57E735}" type="slidenum">
              <a:rPr lang="en-US" smtClean="0"/>
              <a:t>3</a:t>
            </a:fld>
            <a:endParaRPr lang="en-US"/>
          </a:p>
        </p:txBody>
      </p:sp>
    </p:spTree>
    <p:extLst>
      <p:ext uri="{BB962C8B-B14F-4D97-AF65-F5344CB8AC3E}">
        <p14:creationId xmlns:p14="http://schemas.microsoft.com/office/powerpoint/2010/main" val="3143409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what is clinical terms are causing these early deaths – but remember there will be influences from housing, income, work etc as well</a:t>
            </a:r>
          </a:p>
          <a:p>
            <a:endParaRPr lang="en-GB" dirty="0"/>
          </a:p>
          <a:p>
            <a:r>
              <a:rPr lang="en-GB" dirty="0"/>
              <a:t>What is main risk factor still causing these early deaths from theses diseases?</a:t>
            </a:r>
            <a:br>
              <a:rPr lang="en-GB" dirty="0"/>
            </a:br>
            <a:br>
              <a:rPr lang="en-GB" dirty="0"/>
            </a:br>
            <a:r>
              <a:rPr lang="en-GB" dirty="0"/>
              <a:t>How many smoke in Suffolk - 83000 – 109000 current smokers</a:t>
            </a:r>
          </a:p>
          <a:p>
            <a:endParaRPr lang="en-GB" dirty="0"/>
          </a:p>
          <a:p>
            <a:r>
              <a:rPr lang="en-GB" dirty="0"/>
              <a:t>How many quit each year - 1800 people quit in </a:t>
            </a:r>
            <a:r>
              <a:rPr lang="en-GB" dirty="0" err="1"/>
              <a:t>suffolk</a:t>
            </a:r>
            <a:r>
              <a:rPr lang="en-GB" dirty="0"/>
              <a:t> each year</a:t>
            </a:r>
          </a:p>
          <a:p>
            <a:endParaRPr lang="en-GB" dirty="0"/>
          </a:p>
          <a:p>
            <a:r>
              <a:rPr lang="en-GB" dirty="0"/>
              <a:t>Even if no-one else starts  – it will take 46 years for everyone to stop at current rates – and again the distribution of smoking is not equal, rates in routine and manual workers three times higher than some other occupations.</a:t>
            </a:r>
          </a:p>
          <a:p>
            <a:endParaRPr lang="en-GB" dirty="0"/>
          </a:p>
          <a:p>
            <a:r>
              <a:rPr lang="en-GB" dirty="0"/>
              <a:t>What can you do to change this in your communities – this could have an immediate impact (cardiovascular disease risks start to fall in the immediate weeks following stopping smoking – and smoking costs thousands – and longer term health and wellbeing impacts</a:t>
            </a:r>
          </a:p>
        </p:txBody>
      </p:sp>
      <p:sp>
        <p:nvSpPr>
          <p:cNvPr id="4" name="Slide Number Placeholder 3"/>
          <p:cNvSpPr>
            <a:spLocks noGrp="1"/>
          </p:cNvSpPr>
          <p:nvPr>
            <p:ph type="sldNum" sz="quarter" idx="5"/>
          </p:nvPr>
        </p:nvSpPr>
        <p:spPr/>
        <p:txBody>
          <a:bodyPr/>
          <a:lstStyle/>
          <a:p>
            <a:fld id="{7B9850B5-D21F-6145-BF3D-62771F57E735}" type="slidenum">
              <a:rPr lang="en-US" smtClean="0"/>
              <a:t>26</a:t>
            </a:fld>
            <a:endParaRPr lang="en-US"/>
          </a:p>
        </p:txBody>
      </p:sp>
    </p:spTree>
    <p:extLst>
      <p:ext uri="{BB962C8B-B14F-4D97-AF65-F5344CB8AC3E}">
        <p14:creationId xmlns:p14="http://schemas.microsoft.com/office/powerpoint/2010/main" val="97299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education indicators are lower than the England average. </a:t>
            </a:r>
          </a:p>
          <a:p>
            <a:endParaRPr lang="en-GB" dirty="0"/>
          </a:p>
          <a:p>
            <a:r>
              <a:rPr lang="en-GB" dirty="0"/>
              <a:t>Again, this will not be equally distributed – what more can we do to help our most disadvantaged learners</a:t>
            </a:r>
          </a:p>
          <a:p>
            <a:endParaRPr lang="en-GB" dirty="0"/>
          </a:p>
          <a:p>
            <a:r>
              <a:rPr lang="en-GB" dirty="0"/>
              <a:t>Higher rates of secondary school suspension – and higher proportions of disadvantaged pupils.</a:t>
            </a:r>
          </a:p>
        </p:txBody>
      </p:sp>
      <p:sp>
        <p:nvSpPr>
          <p:cNvPr id="4" name="Slide Number Placeholder 3"/>
          <p:cNvSpPr>
            <a:spLocks noGrp="1"/>
          </p:cNvSpPr>
          <p:nvPr>
            <p:ph type="sldNum" sz="quarter" idx="5"/>
          </p:nvPr>
        </p:nvSpPr>
        <p:spPr/>
        <p:txBody>
          <a:bodyPr/>
          <a:lstStyle/>
          <a:p>
            <a:fld id="{7B9850B5-D21F-6145-BF3D-62771F57E735}" type="slidenum">
              <a:rPr lang="en-US" smtClean="0"/>
              <a:t>28</a:t>
            </a:fld>
            <a:endParaRPr lang="en-US"/>
          </a:p>
        </p:txBody>
      </p:sp>
    </p:spTree>
    <p:extLst>
      <p:ext uri="{BB962C8B-B14F-4D97-AF65-F5344CB8AC3E}">
        <p14:creationId xmlns:p14="http://schemas.microsoft.com/office/powerpoint/2010/main" val="3327357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getting better over time – but East Suffolk still has lower rates of people with 3-4 equivalent qualifications</a:t>
            </a:r>
          </a:p>
        </p:txBody>
      </p:sp>
      <p:sp>
        <p:nvSpPr>
          <p:cNvPr id="4" name="Slide Number Placeholder 3"/>
          <p:cNvSpPr>
            <a:spLocks noGrp="1"/>
          </p:cNvSpPr>
          <p:nvPr>
            <p:ph type="sldNum" sz="quarter" idx="5"/>
          </p:nvPr>
        </p:nvSpPr>
        <p:spPr/>
        <p:txBody>
          <a:bodyPr/>
          <a:lstStyle/>
          <a:p>
            <a:fld id="{7B9850B5-D21F-6145-BF3D-62771F57E735}" type="slidenum">
              <a:rPr lang="en-US" smtClean="0"/>
              <a:t>29</a:t>
            </a:fld>
            <a:endParaRPr lang="en-US"/>
          </a:p>
        </p:txBody>
      </p:sp>
    </p:spTree>
    <p:extLst>
      <p:ext uri="{BB962C8B-B14F-4D97-AF65-F5344CB8AC3E}">
        <p14:creationId xmlns:p14="http://schemas.microsoft.com/office/powerpoint/2010/main" val="3653235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9850B5-D21F-6145-BF3D-62771F57E735}" type="slidenum">
              <a:rPr lang="en-US" smtClean="0"/>
              <a:t>30</a:t>
            </a:fld>
            <a:endParaRPr lang="en-US"/>
          </a:p>
        </p:txBody>
      </p:sp>
    </p:spTree>
    <p:extLst>
      <p:ext uri="{BB962C8B-B14F-4D97-AF65-F5344CB8AC3E}">
        <p14:creationId xmlns:p14="http://schemas.microsoft.com/office/powerpoint/2010/main" val="2701543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from June 2022</a:t>
            </a:r>
          </a:p>
        </p:txBody>
      </p:sp>
      <p:sp>
        <p:nvSpPr>
          <p:cNvPr id="4" name="Slide Number Placeholder 3"/>
          <p:cNvSpPr>
            <a:spLocks noGrp="1"/>
          </p:cNvSpPr>
          <p:nvPr>
            <p:ph type="sldNum" sz="quarter" idx="5"/>
          </p:nvPr>
        </p:nvSpPr>
        <p:spPr/>
        <p:txBody>
          <a:bodyPr/>
          <a:lstStyle/>
          <a:p>
            <a:fld id="{7B9850B5-D21F-6145-BF3D-62771F57E735}" type="slidenum">
              <a:rPr lang="en-US" smtClean="0"/>
              <a:t>34</a:t>
            </a:fld>
            <a:endParaRPr lang="en-US"/>
          </a:p>
        </p:txBody>
      </p:sp>
    </p:spTree>
    <p:extLst>
      <p:ext uri="{BB962C8B-B14F-4D97-AF65-F5344CB8AC3E}">
        <p14:creationId xmlns:p14="http://schemas.microsoft.com/office/powerpoint/2010/main" val="1423355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positive economic indicator</a:t>
            </a:r>
          </a:p>
        </p:txBody>
      </p:sp>
      <p:sp>
        <p:nvSpPr>
          <p:cNvPr id="4" name="Slide Number Placeholder 3"/>
          <p:cNvSpPr>
            <a:spLocks noGrp="1"/>
          </p:cNvSpPr>
          <p:nvPr>
            <p:ph type="sldNum" sz="quarter" idx="5"/>
          </p:nvPr>
        </p:nvSpPr>
        <p:spPr/>
        <p:txBody>
          <a:bodyPr/>
          <a:lstStyle/>
          <a:p>
            <a:fld id="{7B9850B5-D21F-6145-BF3D-62771F57E735}" type="slidenum">
              <a:rPr lang="en-US" smtClean="0"/>
              <a:t>35</a:t>
            </a:fld>
            <a:endParaRPr lang="en-US"/>
          </a:p>
        </p:txBody>
      </p:sp>
    </p:spTree>
    <p:extLst>
      <p:ext uri="{BB962C8B-B14F-4D97-AF65-F5344CB8AC3E}">
        <p14:creationId xmlns:p14="http://schemas.microsoft.com/office/powerpoint/2010/main" val="1167930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Agriculture, mining, electricity, gas, water and waste (ABDE)</a:t>
            </a:r>
          </a:p>
          <a:p>
            <a:r>
              <a:rPr lang="en-GB" dirty="0"/>
              <a:t>Manufacturing (C)</a:t>
            </a:r>
          </a:p>
          <a:p>
            <a:r>
              <a:rPr lang="en-GB" dirty="0"/>
              <a:t>Construction (F)</a:t>
            </a:r>
          </a:p>
          <a:p>
            <a:r>
              <a:rPr lang="en-GB" dirty="0"/>
              <a:t>Wholesale and Retail Trade (G)</a:t>
            </a:r>
          </a:p>
          <a:p>
            <a:r>
              <a:rPr lang="en-GB" dirty="0"/>
              <a:t>Transportation and Storage (H)</a:t>
            </a:r>
          </a:p>
          <a:p>
            <a:r>
              <a:rPr lang="en-GB" dirty="0"/>
              <a:t>Accommodation and Food Service (I)</a:t>
            </a:r>
          </a:p>
          <a:p>
            <a:r>
              <a:rPr lang="en-GB" dirty="0"/>
              <a:t>Information and Communication (J)</a:t>
            </a:r>
          </a:p>
          <a:p>
            <a:r>
              <a:rPr lang="en-GB" dirty="0"/>
              <a:t>Financial and Insurance (K)</a:t>
            </a:r>
          </a:p>
          <a:p>
            <a:r>
              <a:rPr lang="en-GB" dirty="0"/>
              <a:t>Real Estate (L)</a:t>
            </a:r>
          </a:p>
          <a:p>
            <a:r>
              <a:rPr lang="en-GB" dirty="0"/>
              <a:t>Professional, Scientific, Technical (M)</a:t>
            </a:r>
          </a:p>
          <a:p>
            <a:r>
              <a:rPr lang="en-GB" dirty="0"/>
              <a:t>Administrative and Support Services (N)</a:t>
            </a:r>
          </a:p>
          <a:p>
            <a:r>
              <a:rPr lang="en-GB" dirty="0"/>
              <a:t>Public Administration and Defence (O)</a:t>
            </a:r>
          </a:p>
          <a:p>
            <a:r>
              <a:rPr lang="en-GB" dirty="0"/>
              <a:t>Education (P)</a:t>
            </a:r>
          </a:p>
          <a:p>
            <a:r>
              <a:rPr lang="en-GB" dirty="0"/>
              <a:t>Health and Social Work (Q)</a:t>
            </a:r>
          </a:p>
          <a:p>
            <a:r>
              <a:rPr lang="en-GB" dirty="0"/>
              <a:t>Arts, Entertainment, Other Recreation (R)</a:t>
            </a:r>
          </a:p>
          <a:p>
            <a:endParaRPr lang="en-GB" dirty="0"/>
          </a:p>
        </p:txBody>
      </p:sp>
      <p:sp>
        <p:nvSpPr>
          <p:cNvPr id="4" name="Slide Number Placeholder 3"/>
          <p:cNvSpPr>
            <a:spLocks noGrp="1"/>
          </p:cNvSpPr>
          <p:nvPr>
            <p:ph type="sldNum" sz="quarter" idx="5"/>
          </p:nvPr>
        </p:nvSpPr>
        <p:spPr/>
        <p:txBody>
          <a:bodyPr/>
          <a:lstStyle/>
          <a:p>
            <a:fld id="{7B9850B5-D21F-6145-BF3D-62771F57E735}" type="slidenum">
              <a:rPr lang="en-US" smtClean="0"/>
              <a:t>36</a:t>
            </a:fld>
            <a:endParaRPr lang="en-US"/>
          </a:p>
        </p:txBody>
      </p:sp>
    </p:spTree>
    <p:extLst>
      <p:ext uri="{BB962C8B-B14F-4D97-AF65-F5344CB8AC3E}">
        <p14:creationId xmlns:p14="http://schemas.microsoft.com/office/powerpoint/2010/main" val="3960171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9850B5-D21F-6145-BF3D-62771F57E735}" type="slidenum">
              <a:rPr lang="en-US" smtClean="0"/>
              <a:t>38</a:t>
            </a:fld>
            <a:endParaRPr lang="en-US"/>
          </a:p>
        </p:txBody>
      </p:sp>
    </p:spTree>
    <p:extLst>
      <p:ext uri="{BB962C8B-B14F-4D97-AF65-F5344CB8AC3E}">
        <p14:creationId xmlns:p14="http://schemas.microsoft.com/office/powerpoint/2010/main" val="358275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Covid came…</a:t>
            </a:r>
          </a:p>
          <a:p>
            <a:r>
              <a:rPr lang="en-GB" dirty="0"/>
              <a:t> - exacerbated the inequalities that already existed</a:t>
            </a:r>
          </a:p>
          <a:p>
            <a:r>
              <a:rPr lang="en-GB" dirty="0"/>
              <a:t> - has caused at least 2500 deaths in Suffolk</a:t>
            </a:r>
          </a:p>
          <a:p>
            <a:r>
              <a:rPr lang="en-GB" dirty="0"/>
              <a:t> - put enormous strain on health facilities and health and care workers</a:t>
            </a:r>
          </a:p>
          <a:p>
            <a:r>
              <a:rPr lang="en-GB" dirty="0"/>
              <a:t> - identified people with particular risks, many of whom are still highly anxious about social mixing</a:t>
            </a:r>
          </a:p>
          <a:p>
            <a:endParaRPr lang="en-GB" dirty="0"/>
          </a:p>
          <a:p>
            <a:r>
              <a:rPr lang="en-GB" dirty="0"/>
              <a:t>And it hasn’t gone away – the deaths have occurred disproportionately in older people, and they are still occurring. If you have an older friend, neighbour, relative colleague who is not vaccinated please support them to get vaccinated!</a:t>
            </a:r>
          </a:p>
        </p:txBody>
      </p:sp>
      <p:sp>
        <p:nvSpPr>
          <p:cNvPr id="4" name="Slide Number Placeholder 3"/>
          <p:cNvSpPr>
            <a:spLocks noGrp="1"/>
          </p:cNvSpPr>
          <p:nvPr>
            <p:ph type="sldNum" sz="quarter" idx="5"/>
          </p:nvPr>
        </p:nvSpPr>
        <p:spPr/>
        <p:txBody>
          <a:bodyPr/>
          <a:lstStyle/>
          <a:p>
            <a:fld id="{7B9850B5-D21F-6145-BF3D-62771F57E735}" type="slidenum">
              <a:rPr lang="en-US" smtClean="0"/>
              <a:t>4</a:t>
            </a:fld>
            <a:endParaRPr lang="en-US"/>
          </a:p>
        </p:txBody>
      </p:sp>
    </p:spTree>
    <p:extLst>
      <p:ext uri="{BB962C8B-B14F-4D97-AF65-F5344CB8AC3E}">
        <p14:creationId xmlns:p14="http://schemas.microsoft.com/office/powerpoint/2010/main" val="3863502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 impacts of Covid are ongoing</a:t>
            </a:r>
          </a:p>
          <a:p>
            <a:r>
              <a:rPr lang="en-GB" dirty="0"/>
              <a:t> - half a million outpatient appointments did not happen – plus treatments, plus primary care consultations</a:t>
            </a:r>
          </a:p>
          <a:p>
            <a:r>
              <a:rPr lang="en-GB" dirty="0"/>
              <a:t> - 11,000 now living with long covid</a:t>
            </a:r>
          </a:p>
        </p:txBody>
      </p:sp>
      <p:sp>
        <p:nvSpPr>
          <p:cNvPr id="4" name="Slide Number Placeholder 3"/>
          <p:cNvSpPr>
            <a:spLocks noGrp="1"/>
          </p:cNvSpPr>
          <p:nvPr>
            <p:ph type="sldNum" sz="quarter" idx="5"/>
          </p:nvPr>
        </p:nvSpPr>
        <p:spPr/>
        <p:txBody>
          <a:bodyPr/>
          <a:lstStyle/>
          <a:p>
            <a:fld id="{7B9850B5-D21F-6145-BF3D-62771F57E735}" type="slidenum">
              <a:rPr lang="en-US" smtClean="0"/>
              <a:t>5</a:t>
            </a:fld>
            <a:endParaRPr lang="en-US"/>
          </a:p>
        </p:txBody>
      </p:sp>
    </p:spTree>
    <p:extLst>
      <p:ext uri="{BB962C8B-B14F-4D97-AF65-F5344CB8AC3E}">
        <p14:creationId xmlns:p14="http://schemas.microsoft.com/office/powerpoint/2010/main" val="182724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look at the impact of covid on the most useful overarching indicator of health – life expectancy</a:t>
            </a:r>
          </a:p>
          <a:p>
            <a:endParaRPr lang="en-GB" dirty="0"/>
          </a:p>
          <a:p>
            <a:r>
              <a:rPr lang="en-GB" dirty="0"/>
              <a:t>These are data for England – the chart on the left goes all the way back to 1840 and you can see the trend of increasing life expectancy since around 1870, interrupted by the two world wars</a:t>
            </a:r>
            <a:br>
              <a:rPr lang="en-GB" dirty="0"/>
            </a:br>
            <a:br>
              <a:rPr lang="en-GB" dirty="0"/>
            </a:br>
            <a:r>
              <a:rPr lang="en-GB" dirty="0"/>
              <a:t>if we look at bit more closely at the data since 2000 the impact of covid can be seen – broadly speaking for both men and women, Covid has removed the last ten years of life expectancy growth –  we  are back to the blue line, which is 2010</a:t>
            </a:r>
          </a:p>
        </p:txBody>
      </p:sp>
      <p:sp>
        <p:nvSpPr>
          <p:cNvPr id="4" name="Slide Number Placeholder 3"/>
          <p:cNvSpPr>
            <a:spLocks noGrp="1"/>
          </p:cNvSpPr>
          <p:nvPr>
            <p:ph type="sldNum" sz="quarter" idx="5"/>
          </p:nvPr>
        </p:nvSpPr>
        <p:spPr/>
        <p:txBody>
          <a:bodyPr/>
          <a:lstStyle/>
          <a:p>
            <a:fld id="{7B9850B5-D21F-6145-BF3D-62771F57E735}" type="slidenum">
              <a:rPr lang="en-US" smtClean="0"/>
              <a:t>6</a:t>
            </a:fld>
            <a:endParaRPr lang="en-US"/>
          </a:p>
        </p:txBody>
      </p:sp>
    </p:spTree>
    <p:extLst>
      <p:ext uri="{BB962C8B-B14F-4D97-AF65-F5344CB8AC3E}">
        <p14:creationId xmlns:p14="http://schemas.microsoft.com/office/powerpoint/2010/main" val="94046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also important to understand is that these falls in life expectancy are not distributed equally. The bar chart on the left shows the fall in life expectancy by deprivation decile</a:t>
            </a:r>
          </a:p>
          <a:p>
            <a:r>
              <a:rPr lang="en-GB" dirty="0"/>
              <a:t>Two things</a:t>
            </a:r>
            <a:br>
              <a:rPr lang="en-GB" dirty="0"/>
            </a:br>
            <a:r>
              <a:rPr lang="en-GB" dirty="0"/>
              <a:t> – life expectancy has fallen more in men than women in all deciles except the least deprived</a:t>
            </a:r>
          </a:p>
          <a:p>
            <a:r>
              <a:rPr lang="en-GB" dirty="0"/>
              <a:t> - there is a clear socioeconomic gradient in the extent of life expectancy falls, with nearly 1.8 years in men in the most deprived decile, and only 0.7 in the least deprived</a:t>
            </a:r>
            <a:br>
              <a:rPr lang="en-GB" dirty="0"/>
            </a:br>
            <a:br>
              <a:rPr lang="en-GB" dirty="0"/>
            </a:br>
            <a:r>
              <a:rPr lang="en-GB" dirty="0"/>
              <a:t>BUT</a:t>
            </a:r>
          </a:p>
          <a:p>
            <a:r>
              <a:rPr lang="en-GB" dirty="0"/>
              <a:t>Look again at the recent life expectancy chart</a:t>
            </a:r>
          </a:p>
          <a:p>
            <a:r>
              <a:rPr lang="en-GB" dirty="0"/>
              <a:t>What happened in the years prior to covid</a:t>
            </a:r>
          </a:p>
          <a:p>
            <a:r>
              <a:rPr lang="en-GB" dirty="0"/>
              <a:t>LE flattened considerably in the wake of the financial crash in 2008/9 which brought in austerity and welfare reform.</a:t>
            </a:r>
          </a:p>
          <a:p>
            <a:r>
              <a:rPr lang="en-GB" dirty="0"/>
              <a:t>Whether austerity contributed directly to the flattening of life expectancy is debated, and there are different opinions. </a:t>
            </a:r>
            <a:br>
              <a:rPr lang="en-GB" dirty="0"/>
            </a:br>
            <a:endParaRPr lang="en-GB" dirty="0"/>
          </a:p>
          <a:p>
            <a:r>
              <a:rPr lang="en-GB" dirty="0"/>
              <a:t>But I’m raising it now because it is possible that the current cost of living pressures may act in similar way</a:t>
            </a:r>
          </a:p>
          <a:p>
            <a:r>
              <a:rPr lang="en-GB" dirty="0"/>
              <a:t> - we know their impact is unequally distributed in the population, with those on the lowest incomes most affected by price rises in food, energy, water and housing costs. </a:t>
            </a:r>
          </a:p>
          <a:p>
            <a:r>
              <a:rPr lang="en-GB" dirty="0"/>
              <a:t>Combined with the ongoing health and wellbeing impacts we have already seen from Covid, which were also unequally distributed, this will be putting many people in our communities under severe pressure</a:t>
            </a:r>
            <a:br>
              <a:rPr lang="en-GB" dirty="0"/>
            </a:br>
            <a:br>
              <a:rPr lang="en-GB" dirty="0"/>
            </a:br>
            <a:r>
              <a:rPr lang="en-GB" dirty="0"/>
              <a:t>it is too early to say yet what will happen to life expectancy as we move forwards – but we do need think and act in such a way that if it does start to recover, those benefits are shared by all, and if it remains static or even backwards, those burdens are not held by only a few</a:t>
            </a:r>
          </a:p>
        </p:txBody>
      </p:sp>
      <p:sp>
        <p:nvSpPr>
          <p:cNvPr id="4" name="Slide Number Placeholder 3"/>
          <p:cNvSpPr>
            <a:spLocks noGrp="1"/>
          </p:cNvSpPr>
          <p:nvPr>
            <p:ph type="sldNum" sz="quarter" idx="5"/>
          </p:nvPr>
        </p:nvSpPr>
        <p:spPr/>
        <p:txBody>
          <a:bodyPr/>
          <a:lstStyle/>
          <a:p>
            <a:fld id="{7B9850B5-D21F-6145-BF3D-62771F57E735}" type="slidenum">
              <a:rPr lang="en-US" smtClean="0"/>
              <a:t>7</a:t>
            </a:fld>
            <a:endParaRPr lang="en-US"/>
          </a:p>
        </p:txBody>
      </p:sp>
    </p:spTree>
    <p:extLst>
      <p:ext uri="{BB962C8B-B14F-4D97-AF65-F5344CB8AC3E}">
        <p14:creationId xmlns:p14="http://schemas.microsoft.com/office/powerpoint/2010/main" val="88911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246058 increase of 2.6%</a:t>
            </a:r>
          </a:p>
          <a:p>
            <a:endParaRPr lang="en-GB" dirty="0"/>
          </a:p>
          <a:p>
            <a:r>
              <a:rPr lang="en-GB" dirty="0"/>
              <a:t>Low population increase. Some may be saying hooray – but does it have implications for workers and your economy?</a:t>
            </a:r>
          </a:p>
        </p:txBody>
      </p:sp>
      <p:sp>
        <p:nvSpPr>
          <p:cNvPr id="4" name="Slide Number Placeholder 3"/>
          <p:cNvSpPr>
            <a:spLocks noGrp="1"/>
          </p:cNvSpPr>
          <p:nvPr>
            <p:ph type="sldNum" sz="quarter" idx="5"/>
          </p:nvPr>
        </p:nvSpPr>
        <p:spPr/>
        <p:txBody>
          <a:bodyPr/>
          <a:lstStyle/>
          <a:p>
            <a:fld id="{7B9850B5-D21F-6145-BF3D-62771F57E735}" type="slidenum">
              <a:rPr lang="en-US" smtClean="0"/>
              <a:t>9</a:t>
            </a:fld>
            <a:endParaRPr lang="en-US"/>
          </a:p>
        </p:txBody>
      </p:sp>
    </p:spTree>
    <p:extLst>
      <p:ext uri="{BB962C8B-B14F-4D97-AF65-F5344CB8AC3E}">
        <p14:creationId xmlns:p14="http://schemas.microsoft.com/office/powerpoint/2010/main" val="226463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this is a worry for East Suffolk – older people are going to need care and support close to or at home. Where is this going to come from?</a:t>
            </a:r>
          </a:p>
        </p:txBody>
      </p:sp>
      <p:sp>
        <p:nvSpPr>
          <p:cNvPr id="4" name="Slide Number Placeholder 3"/>
          <p:cNvSpPr>
            <a:spLocks noGrp="1"/>
          </p:cNvSpPr>
          <p:nvPr>
            <p:ph type="sldNum" sz="quarter" idx="5"/>
          </p:nvPr>
        </p:nvSpPr>
        <p:spPr/>
        <p:txBody>
          <a:bodyPr/>
          <a:lstStyle/>
          <a:p>
            <a:fld id="{7B9850B5-D21F-6145-BF3D-62771F57E735}" type="slidenum">
              <a:rPr lang="en-US" smtClean="0"/>
              <a:t>10</a:t>
            </a:fld>
            <a:endParaRPr lang="en-US"/>
          </a:p>
        </p:txBody>
      </p:sp>
    </p:spTree>
    <p:extLst>
      <p:ext uri="{BB962C8B-B14F-4D97-AF65-F5344CB8AC3E}">
        <p14:creationId xmlns:p14="http://schemas.microsoft.com/office/powerpoint/2010/main" val="3513435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impact of those trends – and note more than 1 in 4 are now aged 64 and over. </a:t>
            </a:r>
          </a:p>
        </p:txBody>
      </p:sp>
      <p:sp>
        <p:nvSpPr>
          <p:cNvPr id="4" name="Slide Number Placeholder 3"/>
          <p:cNvSpPr>
            <a:spLocks noGrp="1"/>
          </p:cNvSpPr>
          <p:nvPr>
            <p:ph type="sldNum" sz="quarter" idx="5"/>
          </p:nvPr>
        </p:nvSpPr>
        <p:spPr/>
        <p:txBody>
          <a:bodyPr/>
          <a:lstStyle/>
          <a:p>
            <a:fld id="{7B9850B5-D21F-6145-BF3D-62771F57E735}" type="slidenum">
              <a:rPr lang="en-US" smtClean="0"/>
              <a:t>11</a:t>
            </a:fld>
            <a:endParaRPr lang="en-US"/>
          </a:p>
        </p:txBody>
      </p:sp>
    </p:spTree>
    <p:extLst>
      <p:ext uri="{BB962C8B-B14F-4D97-AF65-F5344CB8AC3E}">
        <p14:creationId xmlns:p14="http://schemas.microsoft.com/office/powerpoint/2010/main" val="196142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3102958"/>
            <a:ext cx="8342296" cy="1143000"/>
          </a:xfrm>
          <a:prstGeom prst="rect">
            <a:avLst/>
          </a:prstGeom>
        </p:spPr>
        <p:txBody>
          <a:bodyPr vert="horz" lIns="91440" tIns="45720" rIns="91440" bIns="45720" rtlCol="0" anchor="ctr">
            <a:normAutofit/>
          </a:bodyPr>
          <a:lstStyle>
            <a:lvl1pPr algn="r">
              <a:defRPr sz="4000" b="1">
                <a:latin typeface="Arial"/>
                <a:cs typeface="Arial"/>
              </a:defRPr>
            </a:lvl1pPr>
          </a:lstStyle>
          <a:p>
            <a:r>
              <a:rPr lang="en-GB"/>
              <a:t>Click to edit Master title style</a:t>
            </a:r>
            <a:endParaRPr lang="en-US"/>
          </a:p>
        </p:txBody>
      </p:sp>
      <p:sp>
        <p:nvSpPr>
          <p:cNvPr id="12" name="Text Placeholder 9"/>
          <p:cNvSpPr>
            <a:spLocks noGrp="1"/>
          </p:cNvSpPr>
          <p:nvPr>
            <p:ph type="body" sz="quarter" idx="10"/>
          </p:nvPr>
        </p:nvSpPr>
        <p:spPr>
          <a:xfrm>
            <a:off x="2270125" y="4368800"/>
            <a:ext cx="6529388" cy="1081088"/>
          </a:xfrm>
          <a:prstGeom prst="rect">
            <a:avLst/>
          </a:prstGeom>
        </p:spPr>
        <p:txBody>
          <a:bodyPr vert="horz"/>
          <a:lstStyle>
            <a:lvl1pPr marL="0" indent="0" algn="r">
              <a:buNone/>
              <a:defRPr sz="2800">
                <a:solidFill>
                  <a:srgbClr val="5E5F5D"/>
                </a:solidFill>
                <a:latin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288503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07165BB-AC83-AF49-AAA3-5CA24D0CD7B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102153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07165BB-AC83-AF49-AAA3-5CA24D0CD7BB}"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150594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07165BB-AC83-AF49-AAA3-5CA24D0CD7BB}"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231824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07165BB-AC83-AF49-AAA3-5CA24D0CD7BB}"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2408272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165BB-AC83-AF49-AAA3-5CA24D0CD7BB}"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61637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07165BB-AC83-AF49-AAA3-5CA24D0CD7BB}"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81937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07165BB-AC83-AF49-AAA3-5CA24D0CD7BB}"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3714517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07165BB-AC83-AF49-AAA3-5CA24D0CD7B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3174359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07165BB-AC83-AF49-AAA3-5CA24D0CD7B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30095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97931" y="1307574"/>
            <a:ext cx="8229600" cy="792162"/>
          </a:xfrm>
          <a:prstGeom prst="rect">
            <a:avLst/>
          </a:prstGeom>
        </p:spPr>
        <p:txBody>
          <a:bodyPr/>
          <a:lstStyle>
            <a:lvl1pPr algn="l">
              <a:defRPr sz="3200" b="1">
                <a:solidFill>
                  <a:srgbClr val="5E5F5D"/>
                </a:solidFill>
                <a:latin typeface="Arial"/>
                <a:cs typeface="Arial"/>
              </a:defRPr>
            </a:lvl1pPr>
          </a:lstStyle>
          <a:p>
            <a:r>
              <a:rPr lang="en-GB"/>
              <a:t>Click to edit Master title style</a:t>
            </a:r>
            <a:endParaRPr lang="en-US"/>
          </a:p>
        </p:txBody>
      </p:sp>
      <p:sp>
        <p:nvSpPr>
          <p:cNvPr id="4" name="Content Placeholder 2"/>
          <p:cNvSpPr>
            <a:spLocks noGrp="1"/>
          </p:cNvSpPr>
          <p:nvPr>
            <p:ph idx="1"/>
          </p:nvPr>
        </p:nvSpPr>
        <p:spPr>
          <a:xfrm>
            <a:off x="397931" y="2159001"/>
            <a:ext cx="8229600" cy="4555068"/>
          </a:xfrm>
          <a:prstGeom prst="rect">
            <a:avLst/>
          </a:prstGeom>
        </p:spPr>
        <p:txBody>
          <a:bodyPr/>
          <a:lstStyle>
            <a:lvl1pPr>
              <a:defRPr sz="2800">
                <a:solidFill>
                  <a:srgbClr val="5E5F5D"/>
                </a:solidFill>
                <a:latin typeface="Arial"/>
                <a:cs typeface="Arial"/>
              </a:defRPr>
            </a:lvl1pPr>
            <a:lvl2pPr>
              <a:defRPr sz="2400">
                <a:solidFill>
                  <a:srgbClr val="5E5F5D"/>
                </a:solidFill>
                <a:latin typeface="Arial"/>
                <a:cs typeface="Arial"/>
              </a:defRPr>
            </a:lvl2pPr>
            <a:lvl3pPr>
              <a:defRPr sz="2200">
                <a:solidFill>
                  <a:srgbClr val="5E5F5D"/>
                </a:solidFill>
                <a:latin typeface="Arial"/>
                <a:cs typeface="Arial"/>
              </a:defRPr>
            </a:lvl3pPr>
            <a:lvl4pPr>
              <a:defRPr sz="2000">
                <a:solidFill>
                  <a:srgbClr val="5E5F5D"/>
                </a:solidFill>
                <a:latin typeface="Arial"/>
                <a:cs typeface="Arial"/>
              </a:defRPr>
            </a:lvl4pPr>
            <a:lvl5pPr>
              <a:defRPr sz="1800">
                <a:solidFill>
                  <a:srgbClr val="5E5F5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2982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BD0279-6284-4EB4-81EE-05D107595162}" type="datetime1">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ED406D-0843-44D4-9ADC-EE3027A9B046}" type="slidenum">
              <a:rPr lang="en-GB" smtClean="0"/>
              <a:t>‹#›</a:t>
            </a:fld>
            <a:endParaRPr lang="en-GB"/>
          </a:p>
        </p:txBody>
      </p:sp>
    </p:spTree>
    <p:extLst>
      <p:ext uri="{BB962C8B-B14F-4D97-AF65-F5344CB8AC3E}">
        <p14:creationId xmlns:p14="http://schemas.microsoft.com/office/powerpoint/2010/main" val="187132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0E061-EAFD-4A80-806E-80408480A8A9}"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796B77-7AFF-4108-9C2B-759BD1F3EE20}" type="slidenum">
              <a:rPr lang="en-GB" smtClean="0"/>
              <a:t>‹#›</a:t>
            </a:fld>
            <a:endParaRPr lang="en-GB"/>
          </a:p>
        </p:txBody>
      </p:sp>
    </p:spTree>
    <p:extLst>
      <p:ext uri="{BB962C8B-B14F-4D97-AF65-F5344CB8AC3E}">
        <p14:creationId xmlns:p14="http://schemas.microsoft.com/office/powerpoint/2010/main" val="286429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3102958"/>
            <a:ext cx="8342296" cy="1143000"/>
          </a:xfrm>
          <a:prstGeom prst="rect">
            <a:avLst/>
          </a:prstGeom>
        </p:spPr>
        <p:txBody>
          <a:bodyPr vert="horz" lIns="91440" tIns="45720" rIns="91440" bIns="45720" rtlCol="0" anchor="ctr">
            <a:normAutofit/>
          </a:bodyPr>
          <a:lstStyle>
            <a:lvl1pPr algn="r">
              <a:defRPr sz="4000" b="1">
                <a:solidFill>
                  <a:schemeClr val="bg1"/>
                </a:solidFill>
                <a:latin typeface="Arial"/>
                <a:cs typeface="Arial"/>
              </a:defRPr>
            </a:lvl1pPr>
          </a:lstStyle>
          <a:p>
            <a:r>
              <a:rPr lang="en-GB"/>
              <a:t>Click to edit Master title style</a:t>
            </a:r>
            <a:endParaRPr lang="en-US"/>
          </a:p>
        </p:txBody>
      </p:sp>
      <p:sp>
        <p:nvSpPr>
          <p:cNvPr id="10" name="Text Placeholder 9"/>
          <p:cNvSpPr>
            <a:spLocks noGrp="1"/>
          </p:cNvSpPr>
          <p:nvPr>
            <p:ph type="body" sz="quarter" idx="10"/>
          </p:nvPr>
        </p:nvSpPr>
        <p:spPr>
          <a:xfrm>
            <a:off x="2270125" y="4368800"/>
            <a:ext cx="6529388" cy="1081088"/>
          </a:xfrm>
          <a:prstGeom prst="rect">
            <a:avLst/>
          </a:prstGeom>
        </p:spPr>
        <p:txBody>
          <a:bodyPr vert="horz"/>
          <a:lstStyle>
            <a:lvl1pPr marL="0" indent="0" algn="r">
              <a:buNone/>
              <a:defRPr sz="2800">
                <a:solidFill>
                  <a:schemeClr val="bg1"/>
                </a:solidFill>
                <a:latin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25366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3102958"/>
            <a:ext cx="8342296" cy="1143000"/>
          </a:xfrm>
          <a:prstGeom prst="rect">
            <a:avLst/>
          </a:prstGeom>
        </p:spPr>
        <p:txBody>
          <a:bodyPr vert="horz" lIns="91440" tIns="45720" rIns="91440" bIns="45720" rtlCol="0" anchor="ctr">
            <a:normAutofit/>
          </a:bodyPr>
          <a:lstStyle>
            <a:lvl1pPr algn="r">
              <a:defRPr sz="4000" b="1">
                <a:solidFill>
                  <a:srgbClr val="FFFFFF"/>
                </a:solidFill>
                <a:latin typeface="Arial"/>
                <a:cs typeface="Arial"/>
              </a:defRPr>
            </a:lvl1pPr>
          </a:lstStyle>
          <a:p>
            <a:r>
              <a:rPr lang="en-GB"/>
              <a:t>Click to edit Master title style</a:t>
            </a:r>
            <a:endParaRPr lang="en-US"/>
          </a:p>
        </p:txBody>
      </p:sp>
      <p:sp>
        <p:nvSpPr>
          <p:cNvPr id="10" name="Text Placeholder 9"/>
          <p:cNvSpPr>
            <a:spLocks noGrp="1"/>
          </p:cNvSpPr>
          <p:nvPr>
            <p:ph type="body" sz="quarter" idx="10"/>
          </p:nvPr>
        </p:nvSpPr>
        <p:spPr>
          <a:xfrm>
            <a:off x="2270125" y="4368800"/>
            <a:ext cx="6529388" cy="1081088"/>
          </a:xfrm>
          <a:prstGeom prst="rect">
            <a:avLst/>
          </a:prstGeom>
        </p:spPr>
        <p:txBody>
          <a:bodyPr vert="horz"/>
          <a:lstStyle>
            <a:lvl1pPr marL="0" indent="0" algn="r">
              <a:buNone/>
              <a:defRPr sz="2800">
                <a:solidFill>
                  <a:srgbClr val="FFFFFF"/>
                </a:solidFill>
                <a:latin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18537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95C022"/>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102958"/>
            <a:ext cx="8342296" cy="1143000"/>
          </a:xfrm>
          <a:prstGeom prst="rect">
            <a:avLst/>
          </a:prstGeom>
        </p:spPr>
        <p:txBody>
          <a:bodyPr vert="horz" lIns="91440" tIns="45720" rIns="91440" bIns="45720" rtlCol="0" anchor="ctr">
            <a:normAutofit/>
          </a:bodyPr>
          <a:lstStyle>
            <a:lvl1pPr algn="r">
              <a:defRPr sz="4000" b="1">
                <a:solidFill>
                  <a:srgbClr val="FFFFFF"/>
                </a:solidFill>
                <a:latin typeface="Arial"/>
                <a:cs typeface="Arial"/>
              </a:defRPr>
            </a:lvl1pPr>
          </a:lstStyle>
          <a:p>
            <a:r>
              <a:rPr lang="en-GB"/>
              <a:t>Click to edit Master title style</a:t>
            </a:r>
            <a:endParaRPr lang="en-US"/>
          </a:p>
        </p:txBody>
      </p:sp>
      <p:sp>
        <p:nvSpPr>
          <p:cNvPr id="8" name="Text Placeholder 9"/>
          <p:cNvSpPr>
            <a:spLocks noGrp="1"/>
          </p:cNvSpPr>
          <p:nvPr>
            <p:ph type="body" sz="quarter" idx="10"/>
          </p:nvPr>
        </p:nvSpPr>
        <p:spPr>
          <a:xfrm>
            <a:off x="2270125" y="4368800"/>
            <a:ext cx="6529388" cy="1081088"/>
          </a:xfrm>
          <a:prstGeom prst="rect">
            <a:avLst/>
          </a:prstGeom>
        </p:spPr>
        <p:txBody>
          <a:bodyPr vert="horz"/>
          <a:lstStyle>
            <a:lvl1pPr marL="0" indent="0" algn="r">
              <a:buNone/>
              <a:defRPr sz="2800">
                <a:solidFill>
                  <a:srgbClr val="FFFFFF"/>
                </a:solidFill>
                <a:latin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220371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07165BB-AC83-AF49-AAA3-5CA24D0CD7B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49871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07165BB-AC83-AF49-AAA3-5CA24D0CD7BB}"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269CB-BF6C-CE46-90D0-ADFE39EB4BB3}" type="slidenum">
              <a:rPr lang="en-US" smtClean="0"/>
              <a:t>‹#›</a:t>
            </a:fld>
            <a:endParaRPr lang="en-US"/>
          </a:p>
        </p:txBody>
      </p:sp>
    </p:spTree>
    <p:extLst>
      <p:ext uri="{BB962C8B-B14F-4D97-AF65-F5344CB8AC3E}">
        <p14:creationId xmlns:p14="http://schemas.microsoft.com/office/powerpoint/2010/main" val="2738287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H2021_Powerpoint_head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1414" y="444500"/>
            <a:ext cx="8706094" cy="434980"/>
          </a:xfrm>
          <a:prstGeom prst="rect">
            <a:avLst/>
          </a:prstGeom>
        </p:spPr>
      </p:pic>
      <p:sp>
        <p:nvSpPr>
          <p:cNvPr id="9" name="Title Placeholder 1"/>
          <p:cNvSpPr txBox="1">
            <a:spLocks/>
          </p:cNvSpPr>
          <p:nvPr userDrawn="1"/>
        </p:nvSpPr>
        <p:spPr>
          <a:xfrm>
            <a:off x="457200" y="4245958"/>
            <a:ext cx="8342296" cy="886202"/>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4000" b="1" kern="1200">
                <a:solidFill>
                  <a:schemeClr val="bg1"/>
                </a:solidFill>
                <a:latin typeface="Arial"/>
                <a:ea typeface="+mj-ea"/>
                <a:cs typeface="Arial"/>
              </a:defRPr>
            </a:lvl1pPr>
          </a:lstStyle>
          <a:p>
            <a:r>
              <a:rPr lang="en-GB" sz="2400" b="0"/>
              <a:t>lick to edit Sub title style</a:t>
            </a:r>
            <a:endParaRPr lang="en-US" sz="2400" b="0"/>
          </a:p>
        </p:txBody>
      </p:sp>
    </p:spTree>
    <p:extLst>
      <p:ext uri="{BB962C8B-B14F-4D97-AF65-F5344CB8AC3E}">
        <p14:creationId xmlns:p14="http://schemas.microsoft.com/office/powerpoint/2010/main" val="1852238278"/>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93" r:id="rId3"/>
    <p:sldLayoutId id="2147483695" r:id="rId4"/>
  </p:sldLayoutIdLst>
  <p:txStyles>
    <p:titleStyle>
      <a:lvl1pPr algn="ctr" defTabSz="457200" rtl="0" eaLnBrk="1" latinLnBrk="0" hangingPunct="1">
        <a:spcBef>
          <a:spcPct val="0"/>
        </a:spcBef>
        <a:buNone/>
        <a:defRPr sz="4400" kern="1200">
          <a:solidFill>
            <a:srgbClr val="5E5F5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3461"/>
        </a:solidFill>
        <a:effectLst/>
      </p:bgPr>
    </p:bg>
    <p:spTree>
      <p:nvGrpSpPr>
        <p:cNvPr id="1" name=""/>
        <p:cNvGrpSpPr/>
        <p:nvPr/>
      </p:nvGrpSpPr>
      <p:grpSpPr>
        <a:xfrm>
          <a:off x="0" y="0"/>
          <a:ext cx="0" cy="0"/>
          <a:chOff x="0" y="0"/>
          <a:chExt cx="0" cy="0"/>
        </a:xfrm>
      </p:grpSpPr>
      <p:pic>
        <p:nvPicPr>
          <p:cNvPr id="7" name="Picture 6" descr="PH2021_Powerpoint_head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68" y="447746"/>
            <a:ext cx="8709340" cy="431734"/>
          </a:xfrm>
          <a:prstGeom prst="rect">
            <a:avLst/>
          </a:prstGeom>
        </p:spPr>
      </p:pic>
    </p:spTree>
    <p:extLst>
      <p:ext uri="{BB962C8B-B14F-4D97-AF65-F5344CB8AC3E}">
        <p14:creationId xmlns:p14="http://schemas.microsoft.com/office/powerpoint/2010/main" val="367133050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CAAC3"/>
        </a:solidFill>
        <a:effectLst/>
      </p:bgPr>
    </p:bg>
    <p:spTree>
      <p:nvGrpSpPr>
        <p:cNvPr id="1" name=""/>
        <p:cNvGrpSpPr/>
        <p:nvPr/>
      </p:nvGrpSpPr>
      <p:grpSpPr>
        <a:xfrm>
          <a:off x="0" y="0"/>
          <a:ext cx="0" cy="0"/>
          <a:chOff x="0" y="0"/>
          <a:chExt cx="0" cy="0"/>
        </a:xfrm>
      </p:grpSpPr>
      <p:pic>
        <p:nvPicPr>
          <p:cNvPr id="7" name="Picture 6" descr="PH2021_Powerpoint_head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68" y="447746"/>
            <a:ext cx="8709340" cy="431734"/>
          </a:xfrm>
          <a:prstGeom prst="rect">
            <a:avLst/>
          </a:prstGeom>
        </p:spPr>
      </p:pic>
    </p:spTree>
    <p:extLst>
      <p:ext uri="{BB962C8B-B14F-4D97-AF65-F5344CB8AC3E}">
        <p14:creationId xmlns:p14="http://schemas.microsoft.com/office/powerpoint/2010/main" val="1628883335"/>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95C022"/>
        </a:solidFill>
        <a:effectLst/>
      </p:bgPr>
    </p:bg>
    <p:spTree>
      <p:nvGrpSpPr>
        <p:cNvPr id="1" name=""/>
        <p:cNvGrpSpPr/>
        <p:nvPr/>
      </p:nvGrpSpPr>
      <p:grpSpPr>
        <a:xfrm>
          <a:off x="0" y="0"/>
          <a:ext cx="0" cy="0"/>
          <a:chOff x="0" y="0"/>
          <a:chExt cx="0" cy="0"/>
        </a:xfrm>
      </p:grpSpPr>
      <p:pic>
        <p:nvPicPr>
          <p:cNvPr id="7" name="Picture 6" descr="PH2021_Powerpoint_head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68" y="447746"/>
            <a:ext cx="8709340" cy="431734"/>
          </a:xfrm>
          <a:prstGeom prst="rect">
            <a:avLst/>
          </a:prstGeom>
        </p:spPr>
      </p:pic>
    </p:spTree>
    <p:extLst>
      <p:ext uri="{BB962C8B-B14F-4D97-AF65-F5344CB8AC3E}">
        <p14:creationId xmlns:p14="http://schemas.microsoft.com/office/powerpoint/2010/main" val="3688809723"/>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165BB-AC83-AF49-AAA3-5CA24D0CD7BB}" type="datetimeFigureOut">
              <a:rPr lang="en-US" smtClean="0"/>
              <a:t>5/3/2023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269CB-BF6C-CE46-90D0-ADFE39EB4BB3}" type="slidenum">
              <a:rPr lang="en-US" smtClean="0"/>
              <a:t>‹#›</a:t>
            </a:fld>
            <a:endParaRPr lang="en-US"/>
          </a:p>
        </p:txBody>
      </p:sp>
    </p:spTree>
    <p:extLst>
      <p:ext uri="{BB962C8B-B14F-4D97-AF65-F5344CB8AC3E}">
        <p14:creationId xmlns:p14="http://schemas.microsoft.com/office/powerpoint/2010/main" val="15605273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s.gov.uk/visualisations/censuspopulationchange/E0700024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suffolkobservatory.info/population/reports/#/view-report/9925e741b4b449c090dd87016ce0eae9/E07000244/G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healthandwellbeing/articles/howhealthhaschangedinyourlocalarea2015to2020/2022-11-0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fingertips.phe.org.uk/profile-group/mental-healt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hyperlink" Target="https://fingertips.phe.org.uk/" TargetMode="External"/><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uffolkobservatory.info/crime-and-community-safety/reports/#/view-report/22962107751c459790f16e696e5218e4/E07000244/G2"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ublic.tableau.com/app/profile/uk.public.sector/viz/TheIndicesofDeprivation2019/LandingPage"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view?r=eyJrIjoiNjdkMDZlZjgtOTQ3NC00ZGM4LWI2MzgtMWQ3NDU0NTA1NDZjIiwidCI6IjEwOWM2YWVjLTUwNDYtNGE5NS04ZjNjLTg0ZjYzYmExOGFmNCJ9&amp;pageName=ReportSectionddd874a8d0d7ced605e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lginform.local.gov.uk/reports/lgastandard?mod-metric=3910&amp;mod-period=1&amp;mod-area=E07000244&amp;mod-group=CIPFA_Near_Neighbours&amp;mod-type=comparisonGroupTyp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ysuffolk.org.uk/jsna/cost-of-liv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analytics.phe.gov.uk/apps/segment-too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suffolkobservatory.info/economy-employment/reports/#/view-report/215592c79f7843158bc3c89615cf60c4/E07000244/G2"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uffolkobservatory.info/economy-employment/reports/#/view-report/215592c79f7843158bc3c89615cf60c4/E07000244/G2"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suffolkobservatory.info/economy-employment/reports/#/view-report/215592c79f7843158bc3c89615cf60c4/E07000244/G2"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suffolkobservatory.info/economy-employment/reports/#/view-report/215592c79f7843158bc3c89615cf60c4/E07000244/G2" TargetMode="Externa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suffolkobservatory.info/economy-employment/reports/#/view-report/215592c79f7843158bc3c89615cf60c4/E07000244/G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uffolkobservatory.info/economy-employment/reports/#/view-report/215592c79f7843158bc3c89615cf60c4/E07000244/G2" TargetMode="Externa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kingsfund.org.uk/publications/whats-happening-life-expectancy-england"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kingsfund.org.uk/publications/whats-happening-life-expectancy-england" TargetMode="External"/><Relationship Id="rId4" Type="http://schemas.openxmlformats.org/officeDocument/2006/relationships/hyperlink" Target="https://www.health.org.uk/publications/reports/the-marmot-review-10-years-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ons.gov.uk/visualisations/censuspopulationchange/E0700024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D8C2-7F32-CDF6-B256-289A2E74F1E5}"/>
              </a:ext>
            </a:extLst>
          </p:cNvPr>
          <p:cNvSpPr>
            <a:spLocks noGrp="1"/>
          </p:cNvSpPr>
          <p:nvPr>
            <p:ph type="title"/>
          </p:nvPr>
        </p:nvSpPr>
        <p:spPr>
          <a:xfrm>
            <a:off x="294744" y="2271860"/>
            <a:ext cx="8229600" cy="1248688"/>
          </a:xfrm>
        </p:spPr>
        <p:txBody>
          <a:bodyPr lIns="91440" tIns="45720" rIns="91440" bIns="45720" anchor="t"/>
          <a:lstStyle/>
          <a:p>
            <a:r>
              <a:rPr lang="en-GB" dirty="0"/>
              <a:t>East Suffolk: Moving forwards after Covid-19 changed the world</a:t>
            </a:r>
          </a:p>
        </p:txBody>
      </p:sp>
      <p:sp>
        <p:nvSpPr>
          <p:cNvPr id="3" name="Content Placeholder 2">
            <a:extLst>
              <a:ext uri="{FF2B5EF4-FFF2-40B4-BE49-F238E27FC236}">
                <a16:creationId xmlns:a16="http://schemas.microsoft.com/office/drawing/2014/main" id="{C502AEE4-7C60-C6E7-9F41-8BCD0082BA7D}"/>
              </a:ext>
            </a:extLst>
          </p:cNvPr>
          <p:cNvSpPr>
            <a:spLocks noGrp="1"/>
          </p:cNvSpPr>
          <p:nvPr>
            <p:ph idx="1"/>
          </p:nvPr>
        </p:nvSpPr>
        <p:spPr>
          <a:xfrm>
            <a:off x="255056" y="3492501"/>
            <a:ext cx="8229600" cy="641881"/>
          </a:xfrm>
        </p:spPr>
        <p:txBody>
          <a:bodyPr lIns="91440" tIns="45720" rIns="91440" bIns="45720" anchor="t"/>
          <a:lstStyle/>
          <a:p>
            <a:pPr marL="0" indent="0">
              <a:buNone/>
            </a:pPr>
            <a:r>
              <a:rPr lang="en-GB" dirty="0"/>
              <a:t>East Suffolk Community Partnership data slides</a:t>
            </a:r>
          </a:p>
          <a:p>
            <a:pPr marL="0" indent="0">
              <a:buNone/>
            </a:pPr>
            <a:r>
              <a:rPr lang="en-GB" sz="2000" dirty="0"/>
              <a:t>March 2023</a:t>
            </a:r>
          </a:p>
          <a:p>
            <a:pPr marL="0" indent="0">
              <a:buNone/>
            </a:pPr>
            <a:r>
              <a:rPr lang="en-GB" sz="2000" dirty="0"/>
              <a:t>anna.crispe@suffolk.gov.uk</a:t>
            </a:r>
          </a:p>
        </p:txBody>
      </p:sp>
    </p:spTree>
    <p:extLst>
      <p:ext uri="{BB962C8B-B14F-4D97-AF65-F5344CB8AC3E}">
        <p14:creationId xmlns:p14="http://schemas.microsoft.com/office/powerpoint/2010/main" val="380921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7716-04A8-019C-6C65-5540C82C7356}"/>
              </a:ext>
            </a:extLst>
          </p:cNvPr>
          <p:cNvSpPr>
            <a:spLocks noGrp="1"/>
          </p:cNvSpPr>
          <p:nvPr>
            <p:ph type="title"/>
          </p:nvPr>
        </p:nvSpPr>
        <p:spPr>
          <a:xfrm>
            <a:off x="301297" y="1144181"/>
            <a:ext cx="8842703" cy="1529210"/>
          </a:xfrm>
        </p:spPr>
        <p:txBody>
          <a:bodyPr lIns="91440" tIns="45720" rIns="91440" bIns="45720" anchor="t"/>
          <a:lstStyle/>
          <a:p>
            <a:r>
              <a:rPr lang="en-GB" sz="2000" dirty="0">
                <a:latin typeface="+mn-lt"/>
              </a:rPr>
              <a:t>There have been </a:t>
            </a:r>
            <a:r>
              <a:rPr lang="en-GB" sz="2000" i="1" dirty="0">
                <a:latin typeface="+mn-lt"/>
              </a:rPr>
              <a:t>increases</a:t>
            </a:r>
            <a:r>
              <a:rPr lang="en-GB" sz="2000" dirty="0">
                <a:latin typeface="+mn-lt"/>
              </a:rPr>
              <a:t> in the number of older people in East Suffolk in the last ten years and </a:t>
            </a:r>
            <a:r>
              <a:rPr lang="en-GB" sz="2000" i="1" dirty="0">
                <a:latin typeface="+mn-lt"/>
              </a:rPr>
              <a:t>decreases</a:t>
            </a:r>
            <a:r>
              <a:rPr lang="en-GB" sz="2000" dirty="0">
                <a:latin typeface="+mn-lt"/>
              </a:rPr>
              <a:t> in the number of children and people of working age </a:t>
            </a:r>
          </a:p>
        </p:txBody>
      </p:sp>
      <p:sp>
        <p:nvSpPr>
          <p:cNvPr id="5" name="TextBox 4">
            <a:extLst>
              <a:ext uri="{FF2B5EF4-FFF2-40B4-BE49-F238E27FC236}">
                <a16:creationId xmlns:a16="http://schemas.microsoft.com/office/drawing/2014/main" id="{87541151-E6F5-A6D5-FF96-216FCF26B342}"/>
              </a:ext>
            </a:extLst>
          </p:cNvPr>
          <p:cNvSpPr txBox="1"/>
          <p:nvPr/>
        </p:nvSpPr>
        <p:spPr>
          <a:xfrm>
            <a:off x="-31072" y="6488668"/>
            <a:ext cx="9015274" cy="276999"/>
          </a:xfrm>
          <a:prstGeom prst="rect">
            <a:avLst/>
          </a:prstGeom>
          <a:noFill/>
        </p:spPr>
        <p:txBody>
          <a:bodyPr wrap="square" lIns="91440" tIns="45720" rIns="91440" bIns="45720" anchor="t">
            <a:spAutoFit/>
          </a:bodyPr>
          <a:lstStyle/>
          <a:p>
            <a:r>
              <a:rPr lang="en-GB" sz="1200" dirty="0"/>
              <a:t>Sources:  </a:t>
            </a:r>
            <a:r>
              <a:rPr lang="en-GB" sz="1200" dirty="0">
                <a:ea typeface="+mn-lt"/>
                <a:cs typeface="+mn-lt"/>
                <a:hlinkClick r:id="rId3"/>
              </a:rPr>
              <a:t>Census 2021 Population change</a:t>
            </a:r>
            <a:endParaRPr lang="en-US" sz="1600" dirty="0">
              <a:cs typeface="Calibri"/>
            </a:endParaRPr>
          </a:p>
        </p:txBody>
      </p:sp>
      <p:pic>
        <p:nvPicPr>
          <p:cNvPr id="4" name="Picture 3">
            <a:extLst>
              <a:ext uri="{FF2B5EF4-FFF2-40B4-BE49-F238E27FC236}">
                <a16:creationId xmlns:a16="http://schemas.microsoft.com/office/drawing/2014/main" id="{78436D61-E88A-E154-F14F-ADF079C0A790}"/>
              </a:ext>
            </a:extLst>
          </p:cNvPr>
          <p:cNvPicPr>
            <a:picLocks noChangeAspect="1"/>
          </p:cNvPicPr>
          <p:nvPr/>
        </p:nvPicPr>
        <p:blipFill>
          <a:blip r:embed="rId4"/>
          <a:srcRect/>
          <a:stretch/>
        </p:blipFill>
        <p:spPr>
          <a:xfrm>
            <a:off x="3623803" y="2019641"/>
            <a:ext cx="4797614" cy="4350072"/>
          </a:xfrm>
          <a:prstGeom prst="rect">
            <a:avLst/>
          </a:prstGeom>
          <a:ln>
            <a:solidFill>
              <a:srgbClr val="4472C4"/>
            </a:solidFill>
          </a:ln>
        </p:spPr>
      </p:pic>
      <p:sp>
        <p:nvSpPr>
          <p:cNvPr id="6" name="TextBox 2">
            <a:extLst>
              <a:ext uri="{FF2B5EF4-FFF2-40B4-BE49-F238E27FC236}">
                <a16:creationId xmlns:a16="http://schemas.microsoft.com/office/drawing/2014/main" id="{C3D1F4DA-6098-82FB-EA07-4036CA9DBA04}"/>
              </a:ext>
            </a:extLst>
          </p:cNvPr>
          <p:cNvSpPr txBox="1"/>
          <p:nvPr/>
        </p:nvSpPr>
        <p:spPr>
          <a:xfrm>
            <a:off x="416161" y="2019641"/>
            <a:ext cx="2879029" cy="424731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b="1" dirty="0">
                <a:solidFill>
                  <a:srgbClr val="5E5F5D"/>
                </a:solidFill>
                <a:ea typeface="Open Sans"/>
                <a:cs typeface="Open Sans"/>
              </a:rPr>
              <a:t>East Suffolk</a:t>
            </a:r>
            <a:r>
              <a:rPr lang="en-GB" b="1" i="0" dirty="0">
                <a:solidFill>
                  <a:srgbClr val="5E5F5D"/>
                </a:solidFill>
                <a:effectLst/>
                <a:ea typeface="Open Sans"/>
                <a:cs typeface="Open Sans"/>
              </a:rPr>
              <a:t> population change by age group between 2011 and 2021</a:t>
            </a:r>
          </a:p>
          <a:p>
            <a:endParaRPr lang="en-GB" b="1" dirty="0">
              <a:solidFill>
                <a:srgbClr val="5E5F5D"/>
              </a:solidFill>
              <a:ea typeface="Open Sans"/>
              <a:cs typeface="Open Sans"/>
            </a:endParaRPr>
          </a:p>
          <a:p>
            <a:pPr marL="171450" indent="-171450">
              <a:buFont typeface="Arial"/>
              <a:buChar char="•"/>
            </a:pPr>
            <a:r>
              <a:rPr lang="en-GB" b="1" dirty="0">
                <a:solidFill>
                  <a:srgbClr val="5E5F5D"/>
                </a:solidFill>
                <a:ea typeface="Open Sans"/>
                <a:cs typeface="Open Sans"/>
              </a:rPr>
              <a:t>Over 65s have increased by </a:t>
            </a:r>
            <a:r>
              <a:rPr lang="en-GB" b="1" dirty="0">
                <a:solidFill>
                  <a:srgbClr val="FF0000"/>
                </a:solidFill>
                <a:ea typeface="Open Sans"/>
                <a:cs typeface="Open Sans"/>
              </a:rPr>
              <a:t>21.3% </a:t>
            </a:r>
            <a:r>
              <a:rPr lang="en-GB" b="1" dirty="0">
                <a:solidFill>
                  <a:srgbClr val="5E5F5D"/>
                </a:solidFill>
                <a:ea typeface="Open Sans"/>
                <a:cs typeface="Open Sans"/>
              </a:rPr>
              <a:t>in the last ten years</a:t>
            </a:r>
          </a:p>
          <a:p>
            <a:endParaRPr lang="en-GB" b="1" dirty="0">
              <a:solidFill>
                <a:srgbClr val="5E5F5D"/>
              </a:solidFill>
              <a:ea typeface="Open Sans"/>
              <a:cs typeface="Open Sans"/>
            </a:endParaRPr>
          </a:p>
          <a:p>
            <a:pPr marL="171450" indent="-171450">
              <a:buFont typeface="Arial"/>
              <a:buChar char="•"/>
            </a:pPr>
            <a:r>
              <a:rPr lang="en-GB" b="1" dirty="0">
                <a:solidFill>
                  <a:srgbClr val="5E5F5D"/>
                </a:solidFill>
                <a:ea typeface="Open Sans"/>
                <a:cs typeface="Open Sans"/>
              </a:rPr>
              <a:t>There has been a </a:t>
            </a:r>
            <a:r>
              <a:rPr lang="en-GB" b="1" dirty="0">
                <a:solidFill>
                  <a:srgbClr val="FF0000"/>
                </a:solidFill>
                <a:ea typeface="Open Sans"/>
                <a:cs typeface="Open Sans"/>
              </a:rPr>
              <a:t>5.4% </a:t>
            </a:r>
            <a:r>
              <a:rPr lang="en-GB" b="1" dirty="0">
                <a:solidFill>
                  <a:srgbClr val="5E5F5D"/>
                </a:solidFill>
                <a:ea typeface="Open Sans"/>
                <a:cs typeface="Open Sans"/>
              </a:rPr>
              <a:t>fall in the number of children aged under 15</a:t>
            </a:r>
          </a:p>
          <a:p>
            <a:endParaRPr lang="en-GB" b="1" dirty="0">
              <a:solidFill>
                <a:srgbClr val="5E5F5D"/>
              </a:solidFill>
              <a:ea typeface="Open Sans"/>
              <a:cs typeface="Open Sans"/>
            </a:endParaRPr>
          </a:p>
          <a:p>
            <a:pPr marL="171450" indent="-171450">
              <a:buFont typeface="Arial"/>
              <a:buChar char="•"/>
            </a:pPr>
            <a:r>
              <a:rPr lang="en-GB" b="1" dirty="0">
                <a:solidFill>
                  <a:srgbClr val="5E5F5D"/>
                </a:solidFill>
                <a:ea typeface="Open Sans"/>
                <a:cs typeface="Open Sans"/>
              </a:rPr>
              <a:t>People of working age (15-64) have decreased by </a:t>
            </a:r>
            <a:r>
              <a:rPr lang="en-GB" b="1" dirty="0">
                <a:solidFill>
                  <a:srgbClr val="FF0000"/>
                </a:solidFill>
                <a:ea typeface="Open Sans"/>
                <a:cs typeface="Open Sans"/>
              </a:rPr>
              <a:t>2.5%</a:t>
            </a:r>
          </a:p>
        </p:txBody>
      </p:sp>
    </p:spTree>
    <p:extLst>
      <p:ext uri="{BB962C8B-B14F-4D97-AF65-F5344CB8AC3E}">
        <p14:creationId xmlns:p14="http://schemas.microsoft.com/office/powerpoint/2010/main" val="22147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7716-04A8-019C-6C65-5540C82C7356}"/>
              </a:ext>
            </a:extLst>
          </p:cNvPr>
          <p:cNvSpPr>
            <a:spLocks noGrp="1"/>
          </p:cNvSpPr>
          <p:nvPr>
            <p:ph type="title"/>
          </p:nvPr>
        </p:nvSpPr>
        <p:spPr>
          <a:xfrm>
            <a:off x="111236" y="1058124"/>
            <a:ext cx="8842703" cy="1269961"/>
          </a:xfrm>
        </p:spPr>
        <p:txBody>
          <a:bodyPr lIns="91440" tIns="45720" rIns="91440" bIns="45720" anchor="t"/>
          <a:lstStyle/>
          <a:p>
            <a:r>
              <a:rPr lang="en-GB" sz="2000" dirty="0">
                <a:latin typeface="+mn-lt"/>
              </a:rPr>
              <a:t>The overall population of East Suffolk, with a median age of 49, is now older than the East of England, England, and all other areas of Suffolk </a:t>
            </a:r>
            <a:r>
              <a:rPr lang="en-GB" sz="2000" b="0" dirty="0">
                <a:latin typeface="+mn-lt"/>
              </a:rPr>
              <a:t>(except Babergh, also median age 49). </a:t>
            </a:r>
            <a:r>
              <a:rPr lang="en-GB" sz="2000" b="0" dirty="0">
                <a:solidFill>
                  <a:schemeClr val="accent1"/>
                </a:solidFill>
                <a:latin typeface="+mn-lt"/>
              </a:rPr>
              <a:t>More than 1 in 4 East Suffolk residents are now aged 64 and over</a:t>
            </a:r>
            <a:r>
              <a:rPr lang="en-GB" sz="2000" b="0" dirty="0">
                <a:latin typeface="+mn-lt"/>
              </a:rPr>
              <a:t>.</a:t>
            </a:r>
          </a:p>
        </p:txBody>
      </p:sp>
      <p:sp>
        <p:nvSpPr>
          <p:cNvPr id="3" name="TextBox 2">
            <a:extLst>
              <a:ext uri="{FF2B5EF4-FFF2-40B4-BE49-F238E27FC236}">
                <a16:creationId xmlns:a16="http://schemas.microsoft.com/office/drawing/2014/main" id="{2C72DE76-7043-C166-DC18-54248CBC060C}"/>
              </a:ext>
            </a:extLst>
          </p:cNvPr>
          <p:cNvSpPr txBox="1"/>
          <p:nvPr/>
        </p:nvSpPr>
        <p:spPr>
          <a:xfrm>
            <a:off x="-31072" y="6488668"/>
            <a:ext cx="9015274" cy="276999"/>
          </a:xfrm>
          <a:prstGeom prst="rect">
            <a:avLst/>
          </a:prstGeom>
          <a:noFill/>
        </p:spPr>
        <p:txBody>
          <a:bodyPr wrap="square" lIns="91440" tIns="45720" rIns="91440" bIns="45720" anchor="t">
            <a:spAutoFit/>
          </a:bodyPr>
          <a:lstStyle/>
          <a:p>
            <a:r>
              <a:rPr lang="en-GB" sz="1200" dirty="0"/>
              <a:t>Source: </a:t>
            </a:r>
            <a:r>
              <a:rPr lang="en-GB" sz="1200" dirty="0">
                <a:hlinkClick r:id="rId3"/>
              </a:rPr>
              <a:t>Population Report for East Suffolk (Suffolk Observatory)</a:t>
            </a:r>
            <a:endParaRPr lang="en-US" sz="1600" dirty="0">
              <a:cs typeface="Calibri"/>
            </a:endParaRPr>
          </a:p>
        </p:txBody>
      </p:sp>
      <p:grpSp>
        <p:nvGrpSpPr>
          <p:cNvPr id="5" name="Group 4">
            <a:extLst>
              <a:ext uri="{FF2B5EF4-FFF2-40B4-BE49-F238E27FC236}">
                <a16:creationId xmlns:a16="http://schemas.microsoft.com/office/drawing/2014/main" id="{E352A5A4-B870-AD30-A4BB-F6BA1C9A5FD9}"/>
              </a:ext>
            </a:extLst>
          </p:cNvPr>
          <p:cNvGrpSpPr/>
          <p:nvPr/>
        </p:nvGrpSpPr>
        <p:grpSpPr>
          <a:xfrm>
            <a:off x="1401651" y="2361716"/>
            <a:ext cx="6544440" cy="4033675"/>
            <a:chOff x="1423953" y="2071786"/>
            <a:chExt cx="6544440" cy="4033675"/>
          </a:xfrm>
        </p:grpSpPr>
        <p:pic>
          <p:nvPicPr>
            <p:cNvPr id="8" name="Picture 8">
              <a:extLst>
                <a:ext uri="{FF2B5EF4-FFF2-40B4-BE49-F238E27FC236}">
                  <a16:creationId xmlns:a16="http://schemas.microsoft.com/office/drawing/2014/main" id="{8AC31436-E267-E4C1-46B6-7C23415C4C81}"/>
                </a:ext>
              </a:extLst>
            </p:cNvPr>
            <p:cNvPicPr>
              <a:picLocks noChangeAspect="1"/>
            </p:cNvPicPr>
            <p:nvPr/>
          </p:nvPicPr>
          <p:blipFill>
            <a:blip r:embed="rId4"/>
            <a:srcRect/>
            <a:stretch/>
          </p:blipFill>
          <p:spPr>
            <a:xfrm>
              <a:off x="1423953" y="2071786"/>
              <a:ext cx="6544440" cy="4029610"/>
            </a:xfrm>
            <a:prstGeom prst="rect">
              <a:avLst/>
            </a:prstGeom>
            <a:ln>
              <a:solidFill>
                <a:srgbClr val="4472C4"/>
              </a:solidFill>
            </a:ln>
          </p:spPr>
        </p:pic>
        <p:sp>
          <p:nvSpPr>
            <p:cNvPr id="4" name="Oval 3">
              <a:extLst>
                <a:ext uri="{FF2B5EF4-FFF2-40B4-BE49-F238E27FC236}">
                  <a16:creationId xmlns:a16="http://schemas.microsoft.com/office/drawing/2014/main" id="{A6C3420A-5938-6A08-FBB6-3433F1BD088D}"/>
                </a:ext>
              </a:extLst>
            </p:cNvPr>
            <p:cNvSpPr/>
            <p:nvPr/>
          </p:nvSpPr>
          <p:spPr>
            <a:xfrm>
              <a:off x="4785992" y="5681715"/>
              <a:ext cx="780586" cy="42374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7839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7716-04A8-019C-6C65-5540C82C7356}"/>
              </a:ext>
            </a:extLst>
          </p:cNvPr>
          <p:cNvSpPr>
            <a:spLocks noGrp="1"/>
          </p:cNvSpPr>
          <p:nvPr>
            <p:ph type="title"/>
          </p:nvPr>
        </p:nvSpPr>
        <p:spPr>
          <a:xfrm>
            <a:off x="87547" y="1105065"/>
            <a:ext cx="8842703" cy="792162"/>
          </a:xfrm>
        </p:spPr>
        <p:txBody>
          <a:bodyPr lIns="91440" tIns="45720" rIns="91440" bIns="45720" anchor="t"/>
          <a:lstStyle/>
          <a:p>
            <a:r>
              <a:rPr lang="en-GB" sz="2000" dirty="0">
                <a:latin typeface="+mn-lt"/>
              </a:rPr>
              <a:t>East Suffolk is less ethnically and racially diverse than Suffolk and England</a:t>
            </a:r>
          </a:p>
        </p:txBody>
      </p:sp>
      <p:sp>
        <p:nvSpPr>
          <p:cNvPr id="5" name="TextBox 4">
            <a:extLst>
              <a:ext uri="{FF2B5EF4-FFF2-40B4-BE49-F238E27FC236}">
                <a16:creationId xmlns:a16="http://schemas.microsoft.com/office/drawing/2014/main" id="{87541151-E6F5-A6D5-FF96-216FCF26B342}"/>
              </a:ext>
            </a:extLst>
          </p:cNvPr>
          <p:cNvSpPr txBox="1"/>
          <p:nvPr/>
        </p:nvSpPr>
        <p:spPr>
          <a:xfrm>
            <a:off x="0" y="6526294"/>
            <a:ext cx="9015274" cy="246221"/>
          </a:xfrm>
          <a:prstGeom prst="rect">
            <a:avLst/>
          </a:prstGeom>
          <a:noFill/>
        </p:spPr>
        <p:txBody>
          <a:bodyPr wrap="square" lIns="91440" tIns="45720" rIns="91440" bIns="45720" anchor="t">
            <a:spAutoFit/>
          </a:bodyPr>
          <a:lstStyle/>
          <a:p>
            <a:r>
              <a:rPr lang="en-GB" sz="1000">
                <a:latin typeface="Arial" panose="020B0604020202020204" pitchFamily="34" charset="0"/>
                <a:cs typeface="Arial" panose="020B0604020202020204" pitchFamily="34" charset="0"/>
              </a:rPr>
              <a:t>Sources: 2011 and 2021 Census </a:t>
            </a:r>
            <a:endParaRPr lang="en-US" sz="10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93C60A8-A22C-F4A1-2287-7E1573856621}"/>
              </a:ext>
            </a:extLst>
          </p:cNvPr>
          <p:cNvSpPr txBox="1"/>
          <p:nvPr/>
        </p:nvSpPr>
        <p:spPr>
          <a:xfrm>
            <a:off x="137232" y="1509397"/>
            <a:ext cx="8793018" cy="830997"/>
          </a:xfrm>
          <a:prstGeom prst="rect">
            <a:avLst/>
          </a:prstGeom>
          <a:noFill/>
        </p:spPr>
        <p:txBody>
          <a:bodyPr wrap="square" lIns="91440" tIns="45720" rIns="91440" bIns="45720" rtlCol="0" anchor="t">
            <a:spAutoFit/>
          </a:bodyPr>
          <a:lstStyle/>
          <a:p>
            <a:r>
              <a:rPr lang="en-GB" sz="1600" dirty="0">
                <a:cs typeface="Arial"/>
              </a:rPr>
              <a:t>Around 1 in 14 people in East Suffolk’s population are not White British in 2021 (6.9%, compared to 12.7% across Suffolk) and the White British population of the District grew by 2,023 between 2011 and 2021. </a:t>
            </a:r>
            <a:endParaRPr lang="en-GB" sz="1600" dirty="0">
              <a:cs typeface="Arial" panose="020B0604020202020204" pitchFamily="34" charset="0"/>
            </a:endParaRPr>
          </a:p>
        </p:txBody>
      </p:sp>
      <p:graphicFrame>
        <p:nvGraphicFramePr>
          <p:cNvPr id="3" name="Chart 2">
            <a:extLst>
              <a:ext uri="{FF2B5EF4-FFF2-40B4-BE49-F238E27FC236}">
                <a16:creationId xmlns:a16="http://schemas.microsoft.com/office/drawing/2014/main" id="{DB9D439A-145B-40BB-8E7F-018D4D0DCA5C}"/>
              </a:ext>
            </a:extLst>
          </p:cNvPr>
          <p:cNvGraphicFramePr>
            <a:graphicFrameLocks/>
          </p:cNvGraphicFramePr>
          <p:nvPr>
            <p:extLst>
              <p:ext uri="{D42A27DB-BD31-4B8C-83A1-F6EECF244321}">
                <p14:modId xmlns:p14="http://schemas.microsoft.com/office/powerpoint/2010/main" val="567866730"/>
              </p:ext>
            </p:extLst>
          </p:nvPr>
        </p:nvGraphicFramePr>
        <p:xfrm>
          <a:off x="4570599" y="2380695"/>
          <a:ext cx="4041107" cy="4075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1B57DAC-77A9-5D50-B4A0-603B3E270461}"/>
              </a:ext>
            </a:extLst>
          </p:cNvPr>
          <p:cNvGraphicFramePr>
            <a:graphicFrameLocks/>
          </p:cNvGraphicFramePr>
          <p:nvPr>
            <p:extLst>
              <p:ext uri="{D42A27DB-BD31-4B8C-83A1-F6EECF244321}">
                <p14:modId xmlns:p14="http://schemas.microsoft.com/office/powerpoint/2010/main" val="4169244203"/>
              </p:ext>
            </p:extLst>
          </p:nvPr>
        </p:nvGraphicFramePr>
        <p:xfrm>
          <a:off x="191259" y="2207758"/>
          <a:ext cx="4430125" cy="43383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197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7716-04A8-019C-6C65-5540C82C7356}"/>
              </a:ext>
            </a:extLst>
          </p:cNvPr>
          <p:cNvSpPr>
            <a:spLocks noGrp="1"/>
          </p:cNvSpPr>
          <p:nvPr>
            <p:ph type="title"/>
          </p:nvPr>
        </p:nvSpPr>
        <p:spPr>
          <a:xfrm>
            <a:off x="150648" y="937199"/>
            <a:ext cx="8842703" cy="792162"/>
          </a:xfrm>
          <a:noFill/>
        </p:spPr>
        <p:txBody>
          <a:bodyPr lIns="91440" tIns="45720" rIns="91440" bIns="45720" anchor="t"/>
          <a:lstStyle/>
          <a:p>
            <a:r>
              <a:rPr lang="en-GB" sz="2000" dirty="0">
                <a:latin typeface="+mj-lt"/>
              </a:rPr>
              <a:t>While many aspects of health in East Suffolk are good, </a:t>
            </a:r>
            <a:r>
              <a:rPr lang="en-GB" sz="2000" b="0" dirty="0">
                <a:latin typeface="+mj-lt"/>
              </a:rPr>
              <a:t>levels of disability, children’s health, and access to services are worse than in the rest of Suffolk, and England</a:t>
            </a:r>
          </a:p>
        </p:txBody>
      </p:sp>
      <p:sp>
        <p:nvSpPr>
          <p:cNvPr id="5" name="TextBox 4">
            <a:extLst>
              <a:ext uri="{FF2B5EF4-FFF2-40B4-BE49-F238E27FC236}">
                <a16:creationId xmlns:a16="http://schemas.microsoft.com/office/drawing/2014/main" id="{87541151-E6F5-A6D5-FF96-216FCF26B342}"/>
              </a:ext>
            </a:extLst>
          </p:cNvPr>
          <p:cNvSpPr txBox="1"/>
          <p:nvPr/>
        </p:nvSpPr>
        <p:spPr>
          <a:xfrm>
            <a:off x="-55166" y="6611648"/>
            <a:ext cx="9015274" cy="230832"/>
          </a:xfrm>
          <a:prstGeom prst="rect">
            <a:avLst/>
          </a:prstGeom>
          <a:noFill/>
        </p:spPr>
        <p:txBody>
          <a:bodyPr wrap="square" lIns="91440" tIns="45720" rIns="91440" bIns="45720" anchor="t">
            <a:spAutoFit/>
          </a:bodyPr>
          <a:lstStyle/>
          <a:p>
            <a:r>
              <a:rPr lang="en-GB" sz="900"/>
              <a:t>Sources: </a:t>
            </a:r>
            <a:r>
              <a:rPr lang="en-GB" sz="900">
                <a:hlinkClick r:id="rId3"/>
              </a:rPr>
              <a:t>The ONS Health Index </a:t>
            </a:r>
            <a:r>
              <a:rPr lang="en-GB" sz="900"/>
              <a:t>, </a:t>
            </a:r>
            <a:r>
              <a:rPr lang="en-GB" sz="900">
                <a:hlinkClick r:id="rId4"/>
              </a:rPr>
              <a:t>Fingertips</a:t>
            </a:r>
            <a:endParaRPr lang="en-US" sz="900">
              <a:cs typeface="Calibri"/>
            </a:endParaRPr>
          </a:p>
        </p:txBody>
      </p:sp>
      <p:pic>
        <p:nvPicPr>
          <p:cNvPr id="9" name="Picture 8">
            <a:extLst>
              <a:ext uri="{FF2B5EF4-FFF2-40B4-BE49-F238E27FC236}">
                <a16:creationId xmlns:a16="http://schemas.microsoft.com/office/drawing/2014/main" id="{26A47642-A213-1150-83BD-606B962BA32D}"/>
              </a:ext>
            </a:extLst>
          </p:cNvPr>
          <p:cNvPicPr>
            <a:picLocks noChangeAspect="1"/>
          </p:cNvPicPr>
          <p:nvPr/>
        </p:nvPicPr>
        <p:blipFill>
          <a:blip r:embed="rId5"/>
          <a:srcRect/>
          <a:stretch/>
        </p:blipFill>
        <p:spPr>
          <a:xfrm>
            <a:off x="196812" y="2052838"/>
            <a:ext cx="3876162" cy="4540272"/>
          </a:xfrm>
          <a:prstGeom prst="rect">
            <a:avLst/>
          </a:prstGeom>
          <a:ln>
            <a:solidFill>
              <a:schemeClr val="bg1">
                <a:lumMod val="85000"/>
              </a:schemeClr>
            </a:solidFill>
          </a:ln>
        </p:spPr>
      </p:pic>
      <p:sp>
        <p:nvSpPr>
          <p:cNvPr id="10" name="TextBox 9">
            <a:extLst>
              <a:ext uri="{FF2B5EF4-FFF2-40B4-BE49-F238E27FC236}">
                <a16:creationId xmlns:a16="http://schemas.microsoft.com/office/drawing/2014/main" id="{10AFA42B-76AD-11EC-842D-682E9AC707BC}"/>
              </a:ext>
            </a:extLst>
          </p:cNvPr>
          <p:cNvSpPr txBox="1"/>
          <p:nvPr/>
        </p:nvSpPr>
        <p:spPr>
          <a:xfrm>
            <a:off x="4185108" y="2052838"/>
            <a:ext cx="4860922" cy="4770537"/>
          </a:xfrm>
          <a:prstGeom prst="rect">
            <a:avLst/>
          </a:prstGeom>
          <a:noFill/>
        </p:spPr>
        <p:txBody>
          <a:bodyPr wrap="square" rtlCol="0">
            <a:spAutoFit/>
          </a:bodyPr>
          <a:lstStyle/>
          <a:p>
            <a:r>
              <a:rPr lang="en-GB" sz="1600" dirty="0"/>
              <a:t>Data from the ONS Health Index compares a range of health indicators to England</a:t>
            </a:r>
            <a:r>
              <a:rPr lang="en-GB" sz="1600" b="1" dirty="0"/>
              <a:t>. East Suffolk's Health Index score improved in 2020 </a:t>
            </a:r>
            <a:r>
              <a:rPr lang="en-GB" sz="1600" dirty="0"/>
              <a:t>(from 2019). It scored </a:t>
            </a:r>
            <a:r>
              <a:rPr lang="en-GB" sz="1600" b="1" dirty="0"/>
              <a:t>highest (best) on living conditions and behavioural risk factors (among the best 25% authorities in England, fifth greatest improvement in this category).</a:t>
            </a:r>
          </a:p>
          <a:p>
            <a:pPr marL="285750" indent="-285750">
              <a:buFont typeface="Arial" panose="020B0604020202020204" pitchFamily="34" charset="0"/>
              <a:buChar char="•"/>
            </a:pPr>
            <a:endParaRPr lang="en-GB" sz="1600" b="1" dirty="0"/>
          </a:p>
          <a:p>
            <a:r>
              <a:rPr lang="en-GB" sz="1600" b="1" dirty="0"/>
              <a:t>Some of East Suffolk’s lowest scores are for indicators for mental health, access to services (linked to rurality), </a:t>
            </a:r>
            <a:r>
              <a:rPr lang="en-GB" sz="1600" dirty="0"/>
              <a:t>levels of disability, and high numbers of children with social, emotional and mental health needs.</a:t>
            </a:r>
            <a:br>
              <a:rPr lang="en-GB" sz="1600" dirty="0"/>
            </a:br>
            <a:br>
              <a:rPr lang="en-GB" sz="1600" dirty="0"/>
            </a:br>
            <a:r>
              <a:rPr lang="en-GB" sz="1600" dirty="0"/>
              <a:t>Aggregated GP data for East Suffolk indicates a statistically significantly </a:t>
            </a:r>
            <a:r>
              <a:rPr lang="en-GB" sz="1600" b="1" dirty="0">
                <a:solidFill>
                  <a:srgbClr val="3CAAC3"/>
                </a:solidFill>
              </a:rPr>
              <a:t>higher</a:t>
            </a:r>
            <a:r>
              <a:rPr lang="en-GB" sz="1600" dirty="0"/>
              <a:t> </a:t>
            </a:r>
            <a:r>
              <a:rPr lang="en-GB" sz="1600" b="1" dirty="0"/>
              <a:t>prevalence of depression </a:t>
            </a:r>
            <a:r>
              <a:rPr lang="en-GB" sz="1600" dirty="0"/>
              <a:t>in the registered population compared to England (13.8% vs 12.7%).  Around 2,650 people registered with East Suffolk GPs have a </a:t>
            </a:r>
            <a:r>
              <a:rPr lang="en-GB" sz="1600" b="1" dirty="0"/>
              <a:t>dementia diagnosis</a:t>
            </a:r>
            <a:r>
              <a:rPr lang="en-GB" sz="1600" dirty="0"/>
              <a:t>. </a:t>
            </a:r>
          </a:p>
          <a:p>
            <a:endParaRPr lang="en-GB" sz="1600" dirty="0"/>
          </a:p>
          <a:p>
            <a:endParaRPr lang="en-GB" sz="1600" dirty="0"/>
          </a:p>
        </p:txBody>
      </p:sp>
    </p:spTree>
    <p:extLst>
      <p:ext uri="{BB962C8B-B14F-4D97-AF65-F5344CB8AC3E}">
        <p14:creationId xmlns:p14="http://schemas.microsoft.com/office/powerpoint/2010/main" val="198296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7838E2-5A43-35B7-BB8A-24AFED2DD005}"/>
              </a:ext>
            </a:extLst>
          </p:cNvPr>
          <p:cNvGrpSpPr/>
          <p:nvPr/>
        </p:nvGrpSpPr>
        <p:grpSpPr>
          <a:xfrm>
            <a:off x="104790" y="379529"/>
            <a:ext cx="7823171" cy="542141"/>
            <a:chOff x="-1939855" y="405828"/>
            <a:chExt cx="13620310" cy="943879"/>
          </a:xfrm>
          <a:solidFill>
            <a:srgbClr val="009365"/>
          </a:solidFill>
        </p:grpSpPr>
        <p:grpSp>
          <p:nvGrpSpPr>
            <p:cNvPr id="7" name="Group 6">
              <a:extLst>
                <a:ext uri="{FF2B5EF4-FFF2-40B4-BE49-F238E27FC236}">
                  <a16:creationId xmlns:a16="http://schemas.microsoft.com/office/drawing/2014/main" id="{37E57C13-C68D-21F2-49A6-65519D9071A9}"/>
                </a:ext>
              </a:extLst>
            </p:cNvPr>
            <p:cNvGrpSpPr/>
            <p:nvPr/>
          </p:nvGrpSpPr>
          <p:grpSpPr>
            <a:xfrm>
              <a:off x="2658376" y="405828"/>
              <a:ext cx="9022079" cy="943879"/>
              <a:chOff x="-2143759" y="388482"/>
              <a:chExt cx="9022079" cy="943879"/>
            </a:xfrm>
            <a:grpFill/>
          </p:grpSpPr>
          <p:sp>
            <p:nvSpPr>
              <p:cNvPr id="4" name="Flowchart: Terminator 3">
                <a:extLst>
                  <a:ext uri="{FF2B5EF4-FFF2-40B4-BE49-F238E27FC236}">
                    <a16:creationId xmlns:a16="http://schemas.microsoft.com/office/drawing/2014/main" id="{82A599E2-AF6E-D786-E64D-25E5D35C1713}"/>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6" name="Flowchart: Terminator 5">
                <a:extLst>
                  <a:ext uri="{FF2B5EF4-FFF2-40B4-BE49-F238E27FC236}">
                    <a16:creationId xmlns:a16="http://schemas.microsoft.com/office/drawing/2014/main" id="{F77C8151-2410-9D75-8501-8E1420AD5778}"/>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nvGrpSpPr>
            <p:cNvPr id="15" name="Group 14">
              <a:extLst>
                <a:ext uri="{FF2B5EF4-FFF2-40B4-BE49-F238E27FC236}">
                  <a16:creationId xmlns:a16="http://schemas.microsoft.com/office/drawing/2014/main" id="{F0B5BAFD-38F1-3BAC-E4CB-8E49FA8575DF}"/>
                </a:ext>
              </a:extLst>
            </p:cNvPr>
            <p:cNvGrpSpPr/>
            <p:nvPr/>
          </p:nvGrpSpPr>
          <p:grpSpPr>
            <a:xfrm>
              <a:off x="-1939855" y="405828"/>
              <a:ext cx="9022079" cy="943879"/>
              <a:chOff x="-2143759" y="388482"/>
              <a:chExt cx="9022079" cy="943879"/>
            </a:xfrm>
            <a:grpFill/>
          </p:grpSpPr>
          <p:sp>
            <p:nvSpPr>
              <p:cNvPr id="16" name="Flowchart: Terminator 15">
                <a:extLst>
                  <a:ext uri="{FF2B5EF4-FFF2-40B4-BE49-F238E27FC236}">
                    <a16:creationId xmlns:a16="http://schemas.microsoft.com/office/drawing/2014/main" id="{C82869F4-A0EA-66F7-0F57-C4DDB1C1E271}"/>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17" name="Flowchart: Terminator 16">
                <a:extLst>
                  <a:ext uri="{FF2B5EF4-FFF2-40B4-BE49-F238E27FC236}">
                    <a16:creationId xmlns:a16="http://schemas.microsoft.com/office/drawing/2014/main" id="{D70BCD06-18DD-6E89-4BB8-31660BB65952}"/>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sp>
        <p:nvSpPr>
          <p:cNvPr id="5" name="TextBox 4">
            <a:extLst>
              <a:ext uri="{FF2B5EF4-FFF2-40B4-BE49-F238E27FC236}">
                <a16:creationId xmlns:a16="http://schemas.microsoft.com/office/drawing/2014/main" id="{5A85A9B2-56F0-5B7D-3162-729E295A5A8E}"/>
              </a:ext>
            </a:extLst>
          </p:cNvPr>
          <p:cNvSpPr txBox="1"/>
          <p:nvPr/>
        </p:nvSpPr>
        <p:spPr>
          <a:xfrm>
            <a:off x="320721" y="483087"/>
            <a:ext cx="6668411" cy="438582"/>
          </a:xfrm>
          <a:prstGeom prst="rect">
            <a:avLst/>
          </a:prstGeom>
          <a:noFill/>
        </p:spPr>
        <p:txBody>
          <a:bodyPr wrap="square" lIns="68580" tIns="34290" rIns="68580" bIns="34290" rtlCol="0" anchor="t">
            <a:spAutoFit/>
          </a:bodyPr>
          <a:lstStyle/>
          <a:p>
            <a:r>
              <a:rPr lang="en-GB" sz="2400" dirty="0">
                <a:solidFill>
                  <a:schemeClr val="bg1"/>
                </a:solidFill>
                <a:cs typeface="Calibri"/>
              </a:rPr>
              <a:t>Transport East - Rural Access Survey</a:t>
            </a:r>
          </a:p>
        </p:txBody>
      </p:sp>
      <p:grpSp>
        <p:nvGrpSpPr>
          <p:cNvPr id="21" name="Group 20">
            <a:extLst>
              <a:ext uri="{FF2B5EF4-FFF2-40B4-BE49-F238E27FC236}">
                <a16:creationId xmlns:a16="http://schemas.microsoft.com/office/drawing/2014/main" id="{DAE35E55-FA8D-E6E5-BF03-83E6D8029333}"/>
              </a:ext>
            </a:extLst>
          </p:cNvPr>
          <p:cNvGrpSpPr/>
          <p:nvPr/>
        </p:nvGrpSpPr>
        <p:grpSpPr>
          <a:xfrm flipH="1">
            <a:off x="1159028" y="6207399"/>
            <a:ext cx="7823171" cy="542141"/>
            <a:chOff x="-1939855" y="405828"/>
            <a:chExt cx="13620310" cy="943879"/>
          </a:xfrm>
          <a:solidFill>
            <a:srgbClr val="009365"/>
          </a:solidFill>
        </p:grpSpPr>
        <p:grpSp>
          <p:nvGrpSpPr>
            <p:cNvPr id="22" name="Group 21">
              <a:extLst>
                <a:ext uri="{FF2B5EF4-FFF2-40B4-BE49-F238E27FC236}">
                  <a16:creationId xmlns:a16="http://schemas.microsoft.com/office/drawing/2014/main" id="{FDBE7057-3A2D-0FF4-9AD2-143FA24E4B2D}"/>
                </a:ext>
              </a:extLst>
            </p:cNvPr>
            <p:cNvGrpSpPr/>
            <p:nvPr/>
          </p:nvGrpSpPr>
          <p:grpSpPr>
            <a:xfrm>
              <a:off x="2658376" y="405828"/>
              <a:ext cx="9022079" cy="943879"/>
              <a:chOff x="-2143759" y="388482"/>
              <a:chExt cx="9022079" cy="943879"/>
            </a:xfrm>
            <a:grpFill/>
          </p:grpSpPr>
          <p:sp>
            <p:nvSpPr>
              <p:cNvPr id="26" name="Flowchart: Terminator 25">
                <a:extLst>
                  <a:ext uri="{FF2B5EF4-FFF2-40B4-BE49-F238E27FC236}">
                    <a16:creationId xmlns:a16="http://schemas.microsoft.com/office/drawing/2014/main" id="{31E32554-F65E-71E2-6AAC-6692DDB23C38}"/>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27" name="Flowchart: Terminator 26">
                <a:extLst>
                  <a:ext uri="{FF2B5EF4-FFF2-40B4-BE49-F238E27FC236}">
                    <a16:creationId xmlns:a16="http://schemas.microsoft.com/office/drawing/2014/main" id="{29501AE1-1E9A-FCE3-1144-4A817D775B94}"/>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nvGrpSpPr>
            <p:cNvPr id="23" name="Group 22">
              <a:extLst>
                <a:ext uri="{FF2B5EF4-FFF2-40B4-BE49-F238E27FC236}">
                  <a16:creationId xmlns:a16="http://schemas.microsoft.com/office/drawing/2014/main" id="{983FF49A-1D35-5D97-E55B-E740ECAB895B}"/>
                </a:ext>
              </a:extLst>
            </p:cNvPr>
            <p:cNvGrpSpPr/>
            <p:nvPr/>
          </p:nvGrpSpPr>
          <p:grpSpPr>
            <a:xfrm>
              <a:off x="-1939855" y="405828"/>
              <a:ext cx="9022079" cy="943879"/>
              <a:chOff x="-2143759" y="388482"/>
              <a:chExt cx="9022079" cy="943879"/>
            </a:xfrm>
            <a:grpFill/>
          </p:grpSpPr>
          <p:sp>
            <p:nvSpPr>
              <p:cNvPr id="24" name="Flowchart: Terminator 23">
                <a:extLst>
                  <a:ext uri="{FF2B5EF4-FFF2-40B4-BE49-F238E27FC236}">
                    <a16:creationId xmlns:a16="http://schemas.microsoft.com/office/drawing/2014/main" id="{2BD73928-3D01-EC51-9D4B-38F96B681243}"/>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25" name="Flowchart: Terminator 24">
                <a:extLst>
                  <a:ext uri="{FF2B5EF4-FFF2-40B4-BE49-F238E27FC236}">
                    <a16:creationId xmlns:a16="http://schemas.microsoft.com/office/drawing/2014/main" id="{3BC0F975-C5AE-8664-BBF6-7AAA46025DCF}"/>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sp>
        <p:nvSpPr>
          <p:cNvPr id="2" name="Rectangle 1">
            <a:extLst>
              <a:ext uri="{FF2B5EF4-FFF2-40B4-BE49-F238E27FC236}">
                <a16:creationId xmlns:a16="http://schemas.microsoft.com/office/drawing/2014/main" id="{427F4C2B-A514-59DB-90A2-F5AF91B72D0F}"/>
              </a:ext>
            </a:extLst>
          </p:cNvPr>
          <p:cNvSpPr/>
          <p:nvPr/>
        </p:nvSpPr>
        <p:spPr>
          <a:xfrm>
            <a:off x="0" y="1587415"/>
            <a:ext cx="3893819" cy="4413335"/>
          </a:xfrm>
          <a:prstGeom prst="rect">
            <a:avLst/>
          </a:prstGeom>
          <a:solidFill>
            <a:srgbClr val="D9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4189B81E-AFA1-3249-1D21-83AFCE56377B}"/>
              </a:ext>
            </a:extLst>
          </p:cNvPr>
          <p:cNvSpPr txBox="1"/>
          <p:nvPr/>
        </p:nvSpPr>
        <p:spPr>
          <a:xfrm>
            <a:off x="104790" y="1587414"/>
            <a:ext cx="3893820" cy="415498"/>
          </a:xfrm>
          <a:prstGeom prst="rect">
            <a:avLst/>
          </a:prstGeom>
          <a:noFill/>
        </p:spPr>
        <p:txBody>
          <a:bodyPr wrap="square" rtlCol="0">
            <a:spAutoFit/>
          </a:bodyPr>
          <a:lstStyle/>
          <a:p>
            <a:r>
              <a:rPr lang="en-GB" sz="2100" b="1" dirty="0">
                <a:solidFill>
                  <a:srgbClr val="009365"/>
                </a:solidFill>
              </a:rPr>
              <a:t>Responses</a:t>
            </a:r>
            <a:endParaRPr lang="en-GB" sz="1350" b="1" dirty="0">
              <a:solidFill>
                <a:srgbClr val="009365"/>
              </a:solidFill>
            </a:endParaRPr>
          </a:p>
        </p:txBody>
      </p:sp>
      <p:pic>
        <p:nvPicPr>
          <p:cNvPr id="9" name="Graphic 8" descr="Hill scene with solid fill">
            <a:extLst>
              <a:ext uri="{FF2B5EF4-FFF2-40B4-BE49-F238E27FC236}">
                <a16:creationId xmlns:a16="http://schemas.microsoft.com/office/drawing/2014/main" id="{3EAE1193-0933-8260-7E17-3503B527CC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674" y="6236523"/>
            <a:ext cx="429973" cy="429973"/>
          </a:xfrm>
          <a:prstGeom prst="rect">
            <a:avLst/>
          </a:prstGeom>
        </p:spPr>
      </p:pic>
      <p:pic>
        <p:nvPicPr>
          <p:cNvPr id="8" name="Picture 7">
            <a:extLst>
              <a:ext uri="{FF2B5EF4-FFF2-40B4-BE49-F238E27FC236}">
                <a16:creationId xmlns:a16="http://schemas.microsoft.com/office/drawing/2014/main" id="{953BBEE2-F659-1734-B6BF-980491D9F49C}"/>
              </a:ext>
            </a:extLst>
          </p:cNvPr>
          <p:cNvPicPr>
            <a:picLocks noChangeAspect="1"/>
          </p:cNvPicPr>
          <p:nvPr/>
        </p:nvPicPr>
        <p:blipFill>
          <a:blip r:embed="rId5"/>
          <a:stretch>
            <a:fillRect/>
          </a:stretch>
        </p:blipFill>
        <p:spPr>
          <a:xfrm>
            <a:off x="2027067" y="1658092"/>
            <a:ext cx="4202764" cy="4247050"/>
          </a:xfrm>
          <a:prstGeom prst="rect">
            <a:avLst/>
          </a:prstGeom>
        </p:spPr>
      </p:pic>
      <p:sp>
        <p:nvSpPr>
          <p:cNvPr id="11" name="TextBox 10">
            <a:extLst>
              <a:ext uri="{FF2B5EF4-FFF2-40B4-BE49-F238E27FC236}">
                <a16:creationId xmlns:a16="http://schemas.microsoft.com/office/drawing/2014/main" id="{D7BE79FD-7C4F-DC9F-A723-F4BA77EAB014}"/>
              </a:ext>
            </a:extLst>
          </p:cNvPr>
          <p:cNvSpPr txBox="1"/>
          <p:nvPr/>
        </p:nvSpPr>
        <p:spPr>
          <a:xfrm>
            <a:off x="6341088" y="1519459"/>
            <a:ext cx="2641111" cy="4524315"/>
          </a:xfrm>
          <a:prstGeom prst="rect">
            <a:avLst/>
          </a:prstGeom>
          <a:noFill/>
        </p:spPr>
        <p:txBody>
          <a:bodyPr wrap="square" rtlCol="0">
            <a:spAutoFit/>
          </a:bodyPr>
          <a:lstStyle/>
          <a:p>
            <a:pPr marL="285750" indent="-285750">
              <a:buFont typeface="Arial" panose="020B0604020202020204" pitchFamily="34" charset="0"/>
              <a:buChar char="•"/>
            </a:pPr>
            <a:r>
              <a:rPr lang="en-GB" dirty="0"/>
              <a:t>Thanks to Transport East for sharing their recent survey results for East Suffolk</a:t>
            </a:r>
            <a:br>
              <a:rPr lang="en-GB" dirty="0"/>
            </a:br>
            <a:endParaRPr lang="en-GB" dirty="0"/>
          </a:p>
          <a:p>
            <a:pPr marL="285750" indent="-285750">
              <a:buFont typeface="Arial" panose="020B0604020202020204" pitchFamily="34" charset="0"/>
              <a:buChar char="•"/>
            </a:pPr>
            <a:r>
              <a:rPr lang="en-GB" dirty="0"/>
              <a:t>143 Parishes responded</a:t>
            </a:r>
            <a:br>
              <a:rPr lang="en-GB" dirty="0"/>
            </a:br>
            <a:endParaRPr lang="en-GB" dirty="0"/>
          </a:p>
          <a:p>
            <a:pPr marL="285750" indent="-285750">
              <a:buFont typeface="Arial" panose="020B0604020202020204" pitchFamily="34" charset="0"/>
              <a:buChar char="•"/>
            </a:pPr>
            <a:r>
              <a:rPr lang="en-GB" dirty="0"/>
              <a:t>Good distribution of respondents</a:t>
            </a:r>
            <a:br>
              <a:rPr lang="en-GB" dirty="0"/>
            </a:br>
            <a:endParaRPr lang="en-GB" dirty="0"/>
          </a:p>
          <a:p>
            <a:pPr marL="285750" indent="-285750">
              <a:buFont typeface="Arial" panose="020B0604020202020204" pitchFamily="34" charset="0"/>
              <a:buChar char="•"/>
            </a:pPr>
            <a:r>
              <a:rPr lang="en-GB" dirty="0"/>
              <a:t>Out of 15 possible facilities, the average score within each Parish was </a:t>
            </a:r>
            <a:r>
              <a:rPr lang="en-GB" b="1" dirty="0"/>
              <a:t>4.16</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3749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7838E2-5A43-35B7-BB8A-24AFED2DD005}"/>
              </a:ext>
            </a:extLst>
          </p:cNvPr>
          <p:cNvGrpSpPr/>
          <p:nvPr/>
        </p:nvGrpSpPr>
        <p:grpSpPr>
          <a:xfrm>
            <a:off x="0" y="426486"/>
            <a:ext cx="7823171" cy="542141"/>
            <a:chOff x="-1939855" y="405828"/>
            <a:chExt cx="13620310" cy="943879"/>
          </a:xfrm>
          <a:solidFill>
            <a:srgbClr val="009365"/>
          </a:solidFill>
        </p:grpSpPr>
        <p:grpSp>
          <p:nvGrpSpPr>
            <p:cNvPr id="7" name="Group 6">
              <a:extLst>
                <a:ext uri="{FF2B5EF4-FFF2-40B4-BE49-F238E27FC236}">
                  <a16:creationId xmlns:a16="http://schemas.microsoft.com/office/drawing/2014/main" id="{37E57C13-C68D-21F2-49A6-65519D9071A9}"/>
                </a:ext>
              </a:extLst>
            </p:cNvPr>
            <p:cNvGrpSpPr/>
            <p:nvPr/>
          </p:nvGrpSpPr>
          <p:grpSpPr>
            <a:xfrm>
              <a:off x="2658376" y="405828"/>
              <a:ext cx="9022079" cy="943879"/>
              <a:chOff x="-2143759" y="388482"/>
              <a:chExt cx="9022079" cy="943879"/>
            </a:xfrm>
            <a:grpFill/>
          </p:grpSpPr>
          <p:sp>
            <p:nvSpPr>
              <p:cNvPr id="4" name="Flowchart: Terminator 3">
                <a:extLst>
                  <a:ext uri="{FF2B5EF4-FFF2-40B4-BE49-F238E27FC236}">
                    <a16:creationId xmlns:a16="http://schemas.microsoft.com/office/drawing/2014/main" id="{82A599E2-AF6E-D786-E64D-25E5D35C1713}"/>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6" name="Flowchart: Terminator 5">
                <a:extLst>
                  <a:ext uri="{FF2B5EF4-FFF2-40B4-BE49-F238E27FC236}">
                    <a16:creationId xmlns:a16="http://schemas.microsoft.com/office/drawing/2014/main" id="{F77C8151-2410-9D75-8501-8E1420AD5778}"/>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nvGrpSpPr>
            <p:cNvPr id="15" name="Group 14">
              <a:extLst>
                <a:ext uri="{FF2B5EF4-FFF2-40B4-BE49-F238E27FC236}">
                  <a16:creationId xmlns:a16="http://schemas.microsoft.com/office/drawing/2014/main" id="{F0B5BAFD-38F1-3BAC-E4CB-8E49FA8575DF}"/>
                </a:ext>
              </a:extLst>
            </p:cNvPr>
            <p:cNvGrpSpPr/>
            <p:nvPr/>
          </p:nvGrpSpPr>
          <p:grpSpPr>
            <a:xfrm>
              <a:off x="-1939855" y="405828"/>
              <a:ext cx="9022079" cy="943879"/>
              <a:chOff x="-2143759" y="388482"/>
              <a:chExt cx="9022079" cy="943879"/>
            </a:xfrm>
            <a:grpFill/>
          </p:grpSpPr>
          <p:sp>
            <p:nvSpPr>
              <p:cNvPr id="16" name="Flowchart: Terminator 15">
                <a:extLst>
                  <a:ext uri="{FF2B5EF4-FFF2-40B4-BE49-F238E27FC236}">
                    <a16:creationId xmlns:a16="http://schemas.microsoft.com/office/drawing/2014/main" id="{C82869F4-A0EA-66F7-0F57-C4DDB1C1E271}"/>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17" name="Flowchart: Terminator 16">
                <a:extLst>
                  <a:ext uri="{FF2B5EF4-FFF2-40B4-BE49-F238E27FC236}">
                    <a16:creationId xmlns:a16="http://schemas.microsoft.com/office/drawing/2014/main" id="{D70BCD06-18DD-6E89-4BB8-31660BB65952}"/>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sp>
        <p:nvSpPr>
          <p:cNvPr id="5" name="TextBox 4">
            <a:extLst>
              <a:ext uri="{FF2B5EF4-FFF2-40B4-BE49-F238E27FC236}">
                <a16:creationId xmlns:a16="http://schemas.microsoft.com/office/drawing/2014/main" id="{5A85A9B2-56F0-5B7D-3162-729E295A5A8E}"/>
              </a:ext>
            </a:extLst>
          </p:cNvPr>
          <p:cNvSpPr txBox="1"/>
          <p:nvPr/>
        </p:nvSpPr>
        <p:spPr>
          <a:xfrm>
            <a:off x="793354" y="462644"/>
            <a:ext cx="3223022" cy="438582"/>
          </a:xfrm>
          <a:prstGeom prst="rect">
            <a:avLst/>
          </a:prstGeom>
          <a:noFill/>
        </p:spPr>
        <p:txBody>
          <a:bodyPr wrap="square" lIns="68580" tIns="34290" rIns="68580" bIns="34290" rtlCol="0" anchor="t">
            <a:spAutoFit/>
          </a:bodyPr>
          <a:lstStyle/>
          <a:p>
            <a:r>
              <a:rPr lang="en-GB" sz="2400" dirty="0">
                <a:solidFill>
                  <a:schemeClr val="bg1"/>
                </a:solidFill>
                <a:cs typeface="Calibri"/>
              </a:rPr>
              <a:t>Rural Access Survey</a:t>
            </a:r>
          </a:p>
        </p:txBody>
      </p:sp>
      <p:grpSp>
        <p:nvGrpSpPr>
          <p:cNvPr id="21" name="Group 20">
            <a:extLst>
              <a:ext uri="{FF2B5EF4-FFF2-40B4-BE49-F238E27FC236}">
                <a16:creationId xmlns:a16="http://schemas.microsoft.com/office/drawing/2014/main" id="{DAE35E55-FA8D-E6E5-BF03-83E6D8029333}"/>
              </a:ext>
            </a:extLst>
          </p:cNvPr>
          <p:cNvGrpSpPr/>
          <p:nvPr/>
        </p:nvGrpSpPr>
        <p:grpSpPr>
          <a:xfrm flipH="1">
            <a:off x="1078164" y="6160442"/>
            <a:ext cx="7823171" cy="542141"/>
            <a:chOff x="-1939855" y="405828"/>
            <a:chExt cx="13620310" cy="943879"/>
          </a:xfrm>
          <a:solidFill>
            <a:srgbClr val="009365"/>
          </a:solidFill>
        </p:grpSpPr>
        <p:grpSp>
          <p:nvGrpSpPr>
            <p:cNvPr id="22" name="Group 21">
              <a:extLst>
                <a:ext uri="{FF2B5EF4-FFF2-40B4-BE49-F238E27FC236}">
                  <a16:creationId xmlns:a16="http://schemas.microsoft.com/office/drawing/2014/main" id="{FDBE7057-3A2D-0FF4-9AD2-143FA24E4B2D}"/>
                </a:ext>
              </a:extLst>
            </p:cNvPr>
            <p:cNvGrpSpPr/>
            <p:nvPr/>
          </p:nvGrpSpPr>
          <p:grpSpPr>
            <a:xfrm>
              <a:off x="2658376" y="405828"/>
              <a:ext cx="9022079" cy="943879"/>
              <a:chOff x="-2143759" y="388482"/>
              <a:chExt cx="9022079" cy="943879"/>
            </a:xfrm>
            <a:grpFill/>
          </p:grpSpPr>
          <p:sp>
            <p:nvSpPr>
              <p:cNvPr id="26" name="Flowchart: Terminator 25">
                <a:extLst>
                  <a:ext uri="{FF2B5EF4-FFF2-40B4-BE49-F238E27FC236}">
                    <a16:creationId xmlns:a16="http://schemas.microsoft.com/office/drawing/2014/main" id="{31E32554-F65E-71E2-6AAC-6692DDB23C38}"/>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27" name="Flowchart: Terminator 26">
                <a:extLst>
                  <a:ext uri="{FF2B5EF4-FFF2-40B4-BE49-F238E27FC236}">
                    <a16:creationId xmlns:a16="http://schemas.microsoft.com/office/drawing/2014/main" id="{29501AE1-1E9A-FCE3-1144-4A817D775B94}"/>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nvGrpSpPr>
            <p:cNvPr id="23" name="Group 22">
              <a:extLst>
                <a:ext uri="{FF2B5EF4-FFF2-40B4-BE49-F238E27FC236}">
                  <a16:creationId xmlns:a16="http://schemas.microsoft.com/office/drawing/2014/main" id="{983FF49A-1D35-5D97-E55B-E740ECAB895B}"/>
                </a:ext>
              </a:extLst>
            </p:cNvPr>
            <p:cNvGrpSpPr/>
            <p:nvPr/>
          </p:nvGrpSpPr>
          <p:grpSpPr>
            <a:xfrm>
              <a:off x="-1939855" y="405828"/>
              <a:ext cx="9022079" cy="943879"/>
              <a:chOff x="-2143759" y="388482"/>
              <a:chExt cx="9022079" cy="943879"/>
            </a:xfrm>
            <a:grpFill/>
          </p:grpSpPr>
          <p:sp>
            <p:nvSpPr>
              <p:cNvPr id="24" name="Flowchart: Terminator 23">
                <a:extLst>
                  <a:ext uri="{FF2B5EF4-FFF2-40B4-BE49-F238E27FC236}">
                    <a16:creationId xmlns:a16="http://schemas.microsoft.com/office/drawing/2014/main" id="{2BD73928-3D01-EC51-9D4B-38F96B681243}"/>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25" name="Flowchart: Terminator 24">
                <a:extLst>
                  <a:ext uri="{FF2B5EF4-FFF2-40B4-BE49-F238E27FC236}">
                    <a16:creationId xmlns:a16="http://schemas.microsoft.com/office/drawing/2014/main" id="{3BC0F975-C5AE-8664-BBF6-7AAA46025DCF}"/>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sp>
        <p:nvSpPr>
          <p:cNvPr id="2" name="Rectangle 1">
            <a:extLst>
              <a:ext uri="{FF2B5EF4-FFF2-40B4-BE49-F238E27FC236}">
                <a16:creationId xmlns:a16="http://schemas.microsoft.com/office/drawing/2014/main" id="{427F4C2B-A514-59DB-90A2-F5AF91B72D0F}"/>
              </a:ext>
            </a:extLst>
          </p:cNvPr>
          <p:cNvSpPr/>
          <p:nvPr/>
        </p:nvSpPr>
        <p:spPr>
          <a:xfrm>
            <a:off x="0" y="1587415"/>
            <a:ext cx="3893819" cy="4516942"/>
          </a:xfrm>
          <a:prstGeom prst="rect">
            <a:avLst/>
          </a:prstGeom>
          <a:solidFill>
            <a:srgbClr val="D9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4189B81E-AFA1-3249-1D21-83AFCE56377B}"/>
              </a:ext>
            </a:extLst>
          </p:cNvPr>
          <p:cNvSpPr txBox="1"/>
          <p:nvPr/>
        </p:nvSpPr>
        <p:spPr>
          <a:xfrm>
            <a:off x="91772" y="1646043"/>
            <a:ext cx="3893820" cy="4570482"/>
          </a:xfrm>
          <a:prstGeom prst="rect">
            <a:avLst/>
          </a:prstGeom>
          <a:noFill/>
        </p:spPr>
        <p:txBody>
          <a:bodyPr wrap="square" rtlCol="0">
            <a:spAutoFit/>
          </a:bodyPr>
          <a:lstStyle/>
          <a:p>
            <a:r>
              <a:rPr lang="en-GB" sz="2100" b="1" dirty="0">
                <a:solidFill>
                  <a:srgbClr val="009365"/>
                </a:solidFill>
              </a:rPr>
              <a:t>Access to Facilities</a:t>
            </a:r>
            <a:br>
              <a:rPr lang="en-GB" sz="2100" b="1" dirty="0">
                <a:solidFill>
                  <a:srgbClr val="009365"/>
                </a:solidFill>
              </a:rPr>
            </a:br>
            <a:br>
              <a:rPr lang="en-GB" sz="2100" b="1" dirty="0">
                <a:solidFill>
                  <a:srgbClr val="009365"/>
                </a:solidFill>
              </a:rPr>
            </a:br>
            <a:r>
              <a:rPr lang="en-GB" sz="2100" b="1" dirty="0">
                <a:solidFill>
                  <a:srgbClr val="009365"/>
                </a:solidFill>
              </a:rPr>
              <a:t> - parishes reported </a:t>
            </a:r>
            <a:br>
              <a:rPr lang="en-GB" sz="2100" b="1" dirty="0">
                <a:solidFill>
                  <a:srgbClr val="009365"/>
                </a:solidFill>
              </a:rPr>
            </a:br>
            <a:r>
              <a:rPr lang="en-GB" sz="2100" b="1" dirty="0">
                <a:solidFill>
                  <a:srgbClr val="009365"/>
                </a:solidFill>
              </a:rPr>
              <a:t>higher levels of access to </a:t>
            </a:r>
            <a:br>
              <a:rPr lang="en-GB" sz="2100" b="1" dirty="0">
                <a:solidFill>
                  <a:srgbClr val="009365"/>
                </a:solidFill>
              </a:rPr>
            </a:br>
            <a:r>
              <a:rPr lang="en-GB" sz="2100" b="1" dirty="0">
                <a:solidFill>
                  <a:srgbClr val="009365"/>
                </a:solidFill>
              </a:rPr>
              <a:t>everyday essentials and</a:t>
            </a:r>
            <a:br>
              <a:rPr lang="en-GB" sz="2100" b="1" dirty="0">
                <a:solidFill>
                  <a:srgbClr val="009365"/>
                </a:solidFill>
              </a:rPr>
            </a:br>
            <a:r>
              <a:rPr lang="en-GB" sz="2100" b="1" dirty="0">
                <a:solidFill>
                  <a:srgbClr val="009365"/>
                </a:solidFill>
              </a:rPr>
              <a:t>leisure/socialising/pub</a:t>
            </a:r>
            <a:br>
              <a:rPr lang="en-GB" sz="2100" b="1" dirty="0">
                <a:solidFill>
                  <a:srgbClr val="009365"/>
                </a:solidFill>
              </a:rPr>
            </a:br>
            <a:r>
              <a:rPr lang="en-GB" sz="2100" b="1" dirty="0">
                <a:solidFill>
                  <a:srgbClr val="009365"/>
                </a:solidFill>
              </a:rPr>
              <a:t>facilities within their</a:t>
            </a:r>
            <a:br>
              <a:rPr lang="en-GB" sz="2100" b="1" dirty="0">
                <a:solidFill>
                  <a:srgbClr val="009365"/>
                </a:solidFill>
              </a:rPr>
            </a:br>
            <a:r>
              <a:rPr lang="en-GB" sz="2100" b="1" dirty="0">
                <a:solidFill>
                  <a:srgbClr val="009365"/>
                </a:solidFill>
              </a:rPr>
              <a:t>parishes</a:t>
            </a:r>
            <a:br>
              <a:rPr lang="en-GB" sz="2100" b="1" dirty="0">
                <a:solidFill>
                  <a:srgbClr val="009365"/>
                </a:solidFill>
              </a:rPr>
            </a:br>
            <a:br>
              <a:rPr lang="en-GB" sz="2100" b="1" dirty="0">
                <a:solidFill>
                  <a:srgbClr val="009365"/>
                </a:solidFill>
              </a:rPr>
            </a:br>
            <a:r>
              <a:rPr lang="en-GB" sz="2100" b="1" dirty="0">
                <a:solidFill>
                  <a:srgbClr val="009365"/>
                </a:solidFill>
              </a:rPr>
              <a:t> - but for large goods, </a:t>
            </a:r>
            <a:br>
              <a:rPr lang="en-GB" sz="2100" b="1" dirty="0">
                <a:solidFill>
                  <a:srgbClr val="009365"/>
                </a:solidFill>
              </a:rPr>
            </a:br>
            <a:r>
              <a:rPr lang="en-GB" sz="2100" b="1" dirty="0">
                <a:solidFill>
                  <a:srgbClr val="009365"/>
                </a:solidFill>
              </a:rPr>
              <a:t>large food shops, fuel</a:t>
            </a:r>
            <a:br>
              <a:rPr lang="en-GB" sz="1350" b="1" dirty="0">
                <a:solidFill>
                  <a:srgbClr val="009365"/>
                </a:solidFill>
              </a:rPr>
            </a:br>
            <a:r>
              <a:rPr lang="en-GB" sz="2000" b="1" dirty="0">
                <a:solidFill>
                  <a:srgbClr val="009365"/>
                </a:solidFill>
              </a:rPr>
              <a:t>and clothing, the majority</a:t>
            </a:r>
            <a:br>
              <a:rPr lang="en-GB" sz="2000" b="1" dirty="0">
                <a:solidFill>
                  <a:srgbClr val="009365"/>
                </a:solidFill>
              </a:rPr>
            </a:br>
            <a:r>
              <a:rPr lang="en-GB" sz="2000" b="1" dirty="0">
                <a:solidFill>
                  <a:srgbClr val="009365"/>
                </a:solidFill>
              </a:rPr>
              <a:t>of people are having to </a:t>
            </a:r>
            <a:br>
              <a:rPr lang="en-GB" sz="2000" b="1" dirty="0">
                <a:solidFill>
                  <a:srgbClr val="009365"/>
                </a:solidFill>
              </a:rPr>
            </a:br>
            <a:r>
              <a:rPr lang="en-GB" sz="2000" b="1" dirty="0">
                <a:solidFill>
                  <a:srgbClr val="009365"/>
                </a:solidFill>
              </a:rPr>
              <a:t>leave their parish</a:t>
            </a:r>
          </a:p>
        </p:txBody>
      </p:sp>
      <p:pic>
        <p:nvPicPr>
          <p:cNvPr id="9" name="Graphic 8" descr="Hill scene with solid fill">
            <a:extLst>
              <a:ext uri="{FF2B5EF4-FFF2-40B4-BE49-F238E27FC236}">
                <a16:creationId xmlns:a16="http://schemas.microsoft.com/office/drawing/2014/main" id="{3EAE1193-0933-8260-7E17-3503B527CC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0825" y="6216525"/>
            <a:ext cx="429973" cy="429973"/>
          </a:xfrm>
          <a:prstGeom prst="rect">
            <a:avLst/>
          </a:prstGeom>
        </p:spPr>
      </p:pic>
      <p:pic>
        <p:nvPicPr>
          <p:cNvPr id="10" name="Picture 9">
            <a:extLst>
              <a:ext uri="{FF2B5EF4-FFF2-40B4-BE49-F238E27FC236}">
                <a16:creationId xmlns:a16="http://schemas.microsoft.com/office/drawing/2014/main" id="{8CF4C610-B2BC-1F85-B5EC-E2CE4CE40B0D}"/>
              </a:ext>
            </a:extLst>
          </p:cNvPr>
          <p:cNvPicPr>
            <a:picLocks noChangeAspect="1"/>
          </p:cNvPicPr>
          <p:nvPr/>
        </p:nvPicPr>
        <p:blipFill>
          <a:blip r:embed="rId5"/>
          <a:stretch>
            <a:fillRect/>
          </a:stretch>
        </p:blipFill>
        <p:spPr>
          <a:xfrm>
            <a:off x="3034615" y="1789041"/>
            <a:ext cx="6109385" cy="4167228"/>
          </a:xfrm>
          <a:prstGeom prst="rect">
            <a:avLst/>
          </a:prstGeom>
        </p:spPr>
      </p:pic>
    </p:spTree>
    <p:extLst>
      <p:ext uri="{BB962C8B-B14F-4D97-AF65-F5344CB8AC3E}">
        <p14:creationId xmlns:p14="http://schemas.microsoft.com/office/powerpoint/2010/main" val="3972840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7838E2-5A43-35B7-BB8A-24AFED2DD005}"/>
              </a:ext>
            </a:extLst>
          </p:cNvPr>
          <p:cNvGrpSpPr/>
          <p:nvPr/>
        </p:nvGrpSpPr>
        <p:grpSpPr>
          <a:xfrm>
            <a:off x="129697" y="374010"/>
            <a:ext cx="8044243" cy="542141"/>
            <a:chOff x="-1939855" y="405828"/>
            <a:chExt cx="13620310" cy="943879"/>
          </a:xfrm>
          <a:solidFill>
            <a:srgbClr val="009365"/>
          </a:solidFill>
        </p:grpSpPr>
        <p:grpSp>
          <p:nvGrpSpPr>
            <p:cNvPr id="7" name="Group 6">
              <a:extLst>
                <a:ext uri="{FF2B5EF4-FFF2-40B4-BE49-F238E27FC236}">
                  <a16:creationId xmlns:a16="http://schemas.microsoft.com/office/drawing/2014/main" id="{37E57C13-C68D-21F2-49A6-65519D9071A9}"/>
                </a:ext>
              </a:extLst>
            </p:cNvPr>
            <p:cNvGrpSpPr/>
            <p:nvPr/>
          </p:nvGrpSpPr>
          <p:grpSpPr>
            <a:xfrm>
              <a:off x="2658376" y="405828"/>
              <a:ext cx="9022079" cy="943879"/>
              <a:chOff x="-2143759" y="388482"/>
              <a:chExt cx="9022079" cy="943879"/>
            </a:xfrm>
            <a:grpFill/>
          </p:grpSpPr>
          <p:sp>
            <p:nvSpPr>
              <p:cNvPr id="4" name="Flowchart: Terminator 3">
                <a:extLst>
                  <a:ext uri="{FF2B5EF4-FFF2-40B4-BE49-F238E27FC236}">
                    <a16:creationId xmlns:a16="http://schemas.microsoft.com/office/drawing/2014/main" id="{82A599E2-AF6E-D786-E64D-25E5D35C1713}"/>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6" name="Flowchart: Terminator 5">
                <a:extLst>
                  <a:ext uri="{FF2B5EF4-FFF2-40B4-BE49-F238E27FC236}">
                    <a16:creationId xmlns:a16="http://schemas.microsoft.com/office/drawing/2014/main" id="{F77C8151-2410-9D75-8501-8E1420AD5778}"/>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nvGrpSpPr>
            <p:cNvPr id="15" name="Group 14">
              <a:extLst>
                <a:ext uri="{FF2B5EF4-FFF2-40B4-BE49-F238E27FC236}">
                  <a16:creationId xmlns:a16="http://schemas.microsoft.com/office/drawing/2014/main" id="{F0B5BAFD-38F1-3BAC-E4CB-8E49FA8575DF}"/>
                </a:ext>
              </a:extLst>
            </p:cNvPr>
            <p:cNvGrpSpPr/>
            <p:nvPr/>
          </p:nvGrpSpPr>
          <p:grpSpPr>
            <a:xfrm>
              <a:off x="-1939855" y="405828"/>
              <a:ext cx="9022079" cy="943879"/>
              <a:chOff x="-2143759" y="388482"/>
              <a:chExt cx="9022079" cy="943879"/>
            </a:xfrm>
            <a:grpFill/>
          </p:grpSpPr>
          <p:sp>
            <p:nvSpPr>
              <p:cNvPr id="16" name="Flowchart: Terminator 15">
                <a:extLst>
                  <a:ext uri="{FF2B5EF4-FFF2-40B4-BE49-F238E27FC236}">
                    <a16:creationId xmlns:a16="http://schemas.microsoft.com/office/drawing/2014/main" id="{C82869F4-A0EA-66F7-0F57-C4DDB1C1E271}"/>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17" name="Flowchart: Terminator 16">
                <a:extLst>
                  <a:ext uri="{FF2B5EF4-FFF2-40B4-BE49-F238E27FC236}">
                    <a16:creationId xmlns:a16="http://schemas.microsoft.com/office/drawing/2014/main" id="{D70BCD06-18DD-6E89-4BB8-31660BB65952}"/>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sp>
        <p:nvSpPr>
          <p:cNvPr id="5" name="TextBox 4">
            <a:extLst>
              <a:ext uri="{FF2B5EF4-FFF2-40B4-BE49-F238E27FC236}">
                <a16:creationId xmlns:a16="http://schemas.microsoft.com/office/drawing/2014/main" id="{5A85A9B2-56F0-5B7D-3162-729E295A5A8E}"/>
              </a:ext>
            </a:extLst>
          </p:cNvPr>
          <p:cNvSpPr txBox="1"/>
          <p:nvPr/>
        </p:nvSpPr>
        <p:spPr>
          <a:xfrm>
            <a:off x="923051" y="410168"/>
            <a:ext cx="3314100" cy="438582"/>
          </a:xfrm>
          <a:prstGeom prst="rect">
            <a:avLst/>
          </a:prstGeom>
          <a:noFill/>
        </p:spPr>
        <p:txBody>
          <a:bodyPr wrap="square" lIns="68580" tIns="34290" rIns="68580" bIns="34290" rtlCol="0" anchor="t">
            <a:spAutoFit/>
          </a:bodyPr>
          <a:lstStyle/>
          <a:p>
            <a:r>
              <a:rPr lang="en-GB" sz="2400" dirty="0">
                <a:solidFill>
                  <a:schemeClr val="bg1"/>
                </a:solidFill>
                <a:cs typeface="Calibri"/>
              </a:rPr>
              <a:t>Rural Access Survey</a:t>
            </a:r>
          </a:p>
        </p:txBody>
      </p:sp>
      <p:grpSp>
        <p:nvGrpSpPr>
          <p:cNvPr id="21" name="Group 20">
            <a:extLst>
              <a:ext uri="{FF2B5EF4-FFF2-40B4-BE49-F238E27FC236}">
                <a16:creationId xmlns:a16="http://schemas.microsoft.com/office/drawing/2014/main" id="{DAE35E55-FA8D-E6E5-BF03-83E6D8029333}"/>
              </a:ext>
            </a:extLst>
          </p:cNvPr>
          <p:cNvGrpSpPr/>
          <p:nvPr/>
        </p:nvGrpSpPr>
        <p:grpSpPr>
          <a:xfrm flipH="1">
            <a:off x="1158461" y="6117485"/>
            <a:ext cx="7823171" cy="542141"/>
            <a:chOff x="-1939855" y="405828"/>
            <a:chExt cx="13620310" cy="943879"/>
          </a:xfrm>
          <a:solidFill>
            <a:srgbClr val="009365"/>
          </a:solidFill>
        </p:grpSpPr>
        <p:grpSp>
          <p:nvGrpSpPr>
            <p:cNvPr id="22" name="Group 21">
              <a:extLst>
                <a:ext uri="{FF2B5EF4-FFF2-40B4-BE49-F238E27FC236}">
                  <a16:creationId xmlns:a16="http://schemas.microsoft.com/office/drawing/2014/main" id="{FDBE7057-3A2D-0FF4-9AD2-143FA24E4B2D}"/>
                </a:ext>
              </a:extLst>
            </p:cNvPr>
            <p:cNvGrpSpPr/>
            <p:nvPr/>
          </p:nvGrpSpPr>
          <p:grpSpPr>
            <a:xfrm>
              <a:off x="2658376" y="405828"/>
              <a:ext cx="9022079" cy="943879"/>
              <a:chOff x="-2143759" y="388482"/>
              <a:chExt cx="9022079" cy="943879"/>
            </a:xfrm>
            <a:grpFill/>
          </p:grpSpPr>
          <p:sp>
            <p:nvSpPr>
              <p:cNvPr id="26" name="Flowchart: Terminator 25">
                <a:extLst>
                  <a:ext uri="{FF2B5EF4-FFF2-40B4-BE49-F238E27FC236}">
                    <a16:creationId xmlns:a16="http://schemas.microsoft.com/office/drawing/2014/main" id="{31E32554-F65E-71E2-6AAC-6692DDB23C38}"/>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27" name="Flowchart: Terminator 26">
                <a:extLst>
                  <a:ext uri="{FF2B5EF4-FFF2-40B4-BE49-F238E27FC236}">
                    <a16:creationId xmlns:a16="http://schemas.microsoft.com/office/drawing/2014/main" id="{29501AE1-1E9A-FCE3-1144-4A817D775B94}"/>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nvGrpSpPr>
            <p:cNvPr id="23" name="Group 22">
              <a:extLst>
                <a:ext uri="{FF2B5EF4-FFF2-40B4-BE49-F238E27FC236}">
                  <a16:creationId xmlns:a16="http://schemas.microsoft.com/office/drawing/2014/main" id="{983FF49A-1D35-5D97-E55B-E740ECAB895B}"/>
                </a:ext>
              </a:extLst>
            </p:cNvPr>
            <p:cNvGrpSpPr/>
            <p:nvPr/>
          </p:nvGrpSpPr>
          <p:grpSpPr>
            <a:xfrm>
              <a:off x="-1939855" y="405828"/>
              <a:ext cx="9022079" cy="943879"/>
              <a:chOff x="-2143759" y="388482"/>
              <a:chExt cx="9022079" cy="943879"/>
            </a:xfrm>
            <a:grpFill/>
          </p:grpSpPr>
          <p:sp>
            <p:nvSpPr>
              <p:cNvPr id="24" name="Flowchart: Terminator 23">
                <a:extLst>
                  <a:ext uri="{FF2B5EF4-FFF2-40B4-BE49-F238E27FC236}">
                    <a16:creationId xmlns:a16="http://schemas.microsoft.com/office/drawing/2014/main" id="{2BD73928-3D01-EC51-9D4B-38F96B681243}"/>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25" name="Flowchart: Terminator 24">
                <a:extLst>
                  <a:ext uri="{FF2B5EF4-FFF2-40B4-BE49-F238E27FC236}">
                    <a16:creationId xmlns:a16="http://schemas.microsoft.com/office/drawing/2014/main" id="{3BC0F975-C5AE-8664-BBF6-7AAA46025DCF}"/>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sp>
        <p:nvSpPr>
          <p:cNvPr id="2" name="Rectangle 1">
            <a:extLst>
              <a:ext uri="{FF2B5EF4-FFF2-40B4-BE49-F238E27FC236}">
                <a16:creationId xmlns:a16="http://schemas.microsoft.com/office/drawing/2014/main" id="{427F4C2B-A514-59DB-90A2-F5AF91B72D0F}"/>
              </a:ext>
            </a:extLst>
          </p:cNvPr>
          <p:cNvSpPr/>
          <p:nvPr/>
        </p:nvSpPr>
        <p:spPr>
          <a:xfrm>
            <a:off x="0" y="1587415"/>
            <a:ext cx="3893819" cy="4413335"/>
          </a:xfrm>
          <a:prstGeom prst="rect">
            <a:avLst/>
          </a:prstGeom>
          <a:solidFill>
            <a:srgbClr val="D9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4189B81E-AFA1-3249-1D21-83AFCE56377B}"/>
              </a:ext>
            </a:extLst>
          </p:cNvPr>
          <p:cNvSpPr txBox="1"/>
          <p:nvPr/>
        </p:nvSpPr>
        <p:spPr>
          <a:xfrm>
            <a:off x="-1" y="1587414"/>
            <a:ext cx="3893820" cy="3000821"/>
          </a:xfrm>
          <a:prstGeom prst="rect">
            <a:avLst/>
          </a:prstGeom>
          <a:noFill/>
        </p:spPr>
        <p:txBody>
          <a:bodyPr wrap="square" rtlCol="0">
            <a:spAutoFit/>
          </a:bodyPr>
          <a:lstStyle/>
          <a:p>
            <a:r>
              <a:rPr lang="en-GB" sz="2100" b="1" dirty="0">
                <a:solidFill>
                  <a:srgbClr val="009365"/>
                </a:solidFill>
              </a:rPr>
              <a:t>Access to Bus and Rail</a:t>
            </a:r>
            <a:br>
              <a:rPr lang="en-GB" sz="2100" b="1" dirty="0">
                <a:solidFill>
                  <a:srgbClr val="009365"/>
                </a:solidFill>
              </a:rPr>
            </a:br>
            <a:br>
              <a:rPr lang="en-GB" sz="2100" b="1" dirty="0">
                <a:solidFill>
                  <a:srgbClr val="009365"/>
                </a:solidFill>
              </a:rPr>
            </a:br>
            <a:r>
              <a:rPr lang="en-GB" sz="2100" b="1" dirty="0">
                <a:solidFill>
                  <a:srgbClr val="009365"/>
                </a:solidFill>
              </a:rPr>
              <a:t> - no parish scored</a:t>
            </a:r>
            <a:br>
              <a:rPr lang="en-GB" sz="2100" b="1" dirty="0">
                <a:solidFill>
                  <a:srgbClr val="009365"/>
                </a:solidFill>
              </a:rPr>
            </a:br>
            <a:r>
              <a:rPr lang="en-GB" sz="2100" b="1" dirty="0">
                <a:solidFill>
                  <a:srgbClr val="009365"/>
                </a:solidFill>
              </a:rPr>
              <a:t>access to buses as </a:t>
            </a:r>
            <a:br>
              <a:rPr lang="en-GB" sz="2100" b="1" dirty="0">
                <a:solidFill>
                  <a:srgbClr val="009365"/>
                </a:solidFill>
              </a:rPr>
            </a:br>
            <a:r>
              <a:rPr lang="en-GB" sz="2100" b="1" dirty="0">
                <a:solidFill>
                  <a:srgbClr val="009365"/>
                </a:solidFill>
              </a:rPr>
              <a:t>‘very good’</a:t>
            </a:r>
            <a:br>
              <a:rPr lang="en-GB" sz="2100" b="1" dirty="0">
                <a:solidFill>
                  <a:srgbClr val="009365"/>
                </a:solidFill>
              </a:rPr>
            </a:br>
            <a:endParaRPr lang="en-GB" sz="2100" b="1" dirty="0">
              <a:solidFill>
                <a:srgbClr val="009365"/>
              </a:solidFill>
            </a:endParaRPr>
          </a:p>
          <a:p>
            <a:r>
              <a:rPr lang="en-GB" sz="2100" b="1" dirty="0">
                <a:solidFill>
                  <a:srgbClr val="009365"/>
                </a:solidFill>
              </a:rPr>
              <a:t> - access to rail </a:t>
            </a:r>
            <a:br>
              <a:rPr lang="en-GB" sz="2100" b="1" dirty="0">
                <a:solidFill>
                  <a:srgbClr val="009365"/>
                </a:solidFill>
              </a:rPr>
            </a:br>
            <a:r>
              <a:rPr lang="en-GB" sz="2100" b="1" dirty="0">
                <a:solidFill>
                  <a:srgbClr val="009365"/>
                </a:solidFill>
              </a:rPr>
              <a:t>services is valued</a:t>
            </a:r>
            <a:br>
              <a:rPr lang="en-GB" sz="2100" b="1" dirty="0">
                <a:solidFill>
                  <a:srgbClr val="009365"/>
                </a:solidFill>
              </a:rPr>
            </a:br>
            <a:r>
              <a:rPr lang="en-GB" sz="2100" b="1" dirty="0">
                <a:solidFill>
                  <a:srgbClr val="009365"/>
                </a:solidFill>
              </a:rPr>
              <a:t>where it exists</a:t>
            </a:r>
            <a:endParaRPr lang="en-GB" sz="1350" b="1" dirty="0">
              <a:solidFill>
                <a:srgbClr val="009365"/>
              </a:solidFill>
            </a:endParaRPr>
          </a:p>
        </p:txBody>
      </p:sp>
      <p:pic>
        <p:nvPicPr>
          <p:cNvPr id="9" name="Graphic 8" descr="Hill scene with solid fill">
            <a:extLst>
              <a:ext uri="{FF2B5EF4-FFF2-40B4-BE49-F238E27FC236}">
                <a16:creationId xmlns:a16="http://schemas.microsoft.com/office/drawing/2014/main" id="{3EAE1193-0933-8260-7E17-3503B527CC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1122" y="6173568"/>
            <a:ext cx="429973" cy="429973"/>
          </a:xfrm>
          <a:prstGeom prst="rect">
            <a:avLst/>
          </a:prstGeom>
        </p:spPr>
      </p:pic>
      <p:pic>
        <p:nvPicPr>
          <p:cNvPr id="8" name="Picture 7">
            <a:extLst>
              <a:ext uri="{FF2B5EF4-FFF2-40B4-BE49-F238E27FC236}">
                <a16:creationId xmlns:a16="http://schemas.microsoft.com/office/drawing/2014/main" id="{B005FDF9-B8FB-1C30-9CBB-9C57CAD59E75}"/>
              </a:ext>
            </a:extLst>
          </p:cNvPr>
          <p:cNvPicPr>
            <a:picLocks noChangeAspect="1"/>
          </p:cNvPicPr>
          <p:nvPr/>
        </p:nvPicPr>
        <p:blipFill>
          <a:blip r:embed="rId5"/>
          <a:stretch>
            <a:fillRect/>
          </a:stretch>
        </p:blipFill>
        <p:spPr>
          <a:xfrm>
            <a:off x="2250270" y="2002912"/>
            <a:ext cx="6638534" cy="3790012"/>
          </a:xfrm>
          <a:prstGeom prst="rect">
            <a:avLst/>
          </a:prstGeom>
        </p:spPr>
      </p:pic>
    </p:spTree>
    <p:extLst>
      <p:ext uri="{BB962C8B-B14F-4D97-AF65-F5344CB8AC3E}">
        <p14:creationId xmlns:p14="http://schemas.microsoft.com/office/powerpoint/2010/main" val="417378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7838E2-5A43-35B7-BB8A-24AFED2DD005}"/>
              </a:ext>
            </a:extLst>
          </p:cNvPr>
          <p:cNvGrpSpPr/>
          <p:nvPr/>
        </p:nvGrpSpPr>
        <p:grpSpPr>
          <a:xfrm>
            <a:off x="104790" y="376727"/>
            <a:ext cx="7823171" cy="542141"/>
            <a:chOff x="-1939855" y="405828"/>
            <a:chExt cx="13620310" cy="943879"/>
          </a:xfrm>
          <a:solidFill>
            <a:srgbClr val="009365"/>
          </a:solidFill>
        </p:grpSpPr>
        <p:grpSp>
          <p:nvGrpSpPr>
            <p:cNvPr id="7" name="Group 6">
              <a:extLst>
                <a:ext uri="{FF2B5EF4-FFF2-40B4-BE49-F238E27FC236}">
                  <a16:creationId xmlns:a16="http://schemas.microsoft.com/office/drawing/2014/main" id="{37E57C13-C68D-21F2-49A6-65519D9071A9}"/>
                </a:ext>
              </a:extLst>
            </p:cNvPr>
            <p:cNvGrpSpPr/>
            <p:nvPr/>
          </p:nvGrpSpPr>
          <p:grpSpPr>
            <a:xfrm>
              <a:off x="2658376" y="405828"/>
              <a:ext cx="9022079" cy="943879"/>
              <a:chOff x="-2143759" y="388482"/>
              <a:chExt cx="9022079" cy="943879"/>
            </a:xfrm>
            <a:grpFill/>
          </p:grpSpPr>
          <p:sp>
            <p:nvSpPr>
              <p:cNvPr id="4" name="Flowchart: Terminator 3">
                <a:extLst>
                  <a:ext uri="{FF2B5EF4-FFF2-40B4-BE49-F238E27FC236}">
                    <a16:creationId xmlns:a16="http://schemas.microsoft.com/office/drawing/2014/main" id="{82A599E2-AF6E-D786-E64D-25E5D35C1713}"/>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6" name="Flowchart: Terminator 5">
                <a:extLst>
                  <a:ext uri="{FF2B5EF4-FFF2-40B4-BE49-F238E27FC236}">
                    <a16:creationId xmlns:a16="http://schemas.microsoft.com/office/drawing/2014/main" id="{F77C8151-2410-9D75-8501-8E1420AD5778}"/>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nvGrpSpPr>
            <p:cNvPr id="15" name="Group 14">
              <a:extLst>
                <a:ext uri="{FF2B5EF4-FFF2-40B4-BE49-F238E27FC236}">
                  <a16:creationId xmlns:a16="http://schemas.microsoft.com/office/drawing/2014/main" id="{F0B5BAFD-38F1-3BAC-E4CB-8E49FA8575DF}"/>
                </a:ext>
              </a:extLst>
            </p:cNvPr>
            <p:cNvGrpSpPr/>
            <p:nvPr/>
          </p:nvGrpSpPr>
          <p:grpSpPr>
            <a:xfrm>
              <a:off x="-1939855" y="405828"/>
              <a:ext cx="9022079" cy="943879"/>
              <a:chOff x="-2143759" y="388482"/>
              <a:chExt cx="9022079" cy="943879"/>
            </a:xfrm>
            <a:grpFill/>
          </p:grpSpPr>
          <p:sp>
            <p:nvSpPr>
              <p:cNvPr id="16" name="Flowchart: Terminator 15">
                <a:extLst>
                  <a:ext uri="{FF2B5EF4-FFF2-40B4-BE49-F238E27FC236}">
                    <a16:creationId xmlns:a16="http://schemas.microsoft.com/office/drawing/2014/main" id="{C82869F4-A0EA-66F7-0F57-C4DDB1C1E271}"/>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17" name="Flowchart: Terminator 16">
                <a:extLst>
                  <a:ext uri="{FF2B5EF4-FFF2-40B4-BE49-F238E27FC236}">
                    <a16:creationId xmlns:a16="http://schemas.microsoft.com/office/drawing/2014/main" id="{D70BCD06-18DD-6E89-4BB8-31660BB65952}"/>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sp>
        <p:nvSpPr>
          <p:cNvPr id="5" name="TextBox 4">
            <a:extLst>
              <a:ext uri="{FF2B5EF4-FFF2-40B4-BE49-F238E27FC236}">
                <a16:creationId xmlns:a16="http://schemas.microsoft.com/office/drawing/2014/main" id="{5A85A9B2-56F0-5B7D-3162-729E295A5A8E}"/>
              </a:ext>
            </a:extLst>
          </p:cNvPr>
          <p:cNvSpPr txBox="1"/>
          <p:nvPr/>
        </p:nvSpPr>
        <p:spPr>
          <a:xfrm>
            <a:off x="898144" y="412885"/>
            <a:ext cx="3223022" cy="438582"/>
          </a:xfrm>
          <a:prstGeom prst="rect">
            <a:avLst/>
          </a:prstGeom>
          <a:noFill/>
        </p:spPr>
        <p:txBody>
          <a:bodyPr wrap="square" lIns="68580" tIns="34290" rIns="68580" bIns="34290" rtlCol="0" anchor="t">
            <a:spAutoFit/>
          </a:bodyPr>
          <a:lstStyle/>
          <a:p>
            <a:r>
              <a:rPr lang="en-GB" sz="2400" dirty="0">
                <a:solidFill>
                  <a:schemeClr val="bg1"/>
                </a:solidFill>
                <a:cs typeface="Calibri"/>
              </a:rPr>
              <a:t>Rural Access Survey</a:t>
            </a:r>
          </a:p>
        </p:txBody>
      </p:sp>
      <p:grpSp>
        <p:nvGrpSpPr>
          <p:cNvPr id="21" name="Group 20">
            <a:extLst>
              <a:ext uri="{FF2B5EF4-FFF2-40B4-BE49-F238E27FC236}">
                <a16:creationId xmlns:a16="http://schemas.microsoft.com/office/drawing/2014/main" id="{DAE35E55-FA8D-E6E5-BF03-83E6D8029333}"/>
              </a:ext>
            </a:extLst>
          </p:cNvPr>
          <p:cNvGrpSpPr/>
          <p:nvPr/>
        </p:nvGrpSpPr>
        <p:grpSpPr>
          <a:xfrm flipH="1">
            <a:off x="1158460" y="6210201"/>
            <a:ext cx="7823171" cy="542141"/>
            <a:chOff x="-1939855" y="405828"/>
            <a:chExt cx="13620310" cy="943879"/>
          </a:xfrm>
          <a:solidFill>
            <a:srgbClr val="009365"/>
          </a:solidFill>
        </p:grpSpPr>
        <p:grpSp>
          <p:nvGrpSpPr>
            <p:cNvPr id="22" name="Group 21">
              <a:extLst>
                <a:ext uri="{FF2B5EF4-FFF2-40B4-BE49-F238E27FC236}">
                  <a16:creationId xmlns:a16="http://schemas.microsoft.com/office/drawing/2014/main" id="{FDBE7057-3A2D-0FF4-9AD2-143FA24E4B2D}"/>
                </a:ext>
              </a:extLst>
            </p:cNvPr>
            <p:cNvGrpSpPr/>
            <p:nvPr/>
          </p:nvGrpSpPr>
          <p:grpSpPr>
            <a:xfrm>
              <a:off x="2658376" y="405828"/>
              <a:ext cx="9022079" cy="943879"/>
              <a:chOff x="-2143759" y="388482"/>
              <a:chExt cx="9022079" cy="943879"/>
            </a:xfrm>
            <a:grpFill/>
          </p:grpSpPr>
          <p:sp>
            <p:nvSpPr>
              <p:cNvPr id="26" name="Flowchart: Terminator 25">
                <a:extLst>
                  <a:ext uri="{FF2B5EF4-FFF2-40B4-BE49-F238E27FC236}">
                    <a16:creationId xmlns:a16="http://schemas.microsoft.com/office/drawing/2014/main" id="{31E32554-F65E-71E2-6AAC-6692DDB23C38}"/>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27" name="Flowchart: Terminator 26">
                <a:extLst>
                  <a:ext uri="{FF2B5EF4-FFF2-40B4-BE49-F238E27FC236}">
                    <a16:creationId xmlns:a16="http://schemas.microsoft.com/office/drawing/2014/main" id="{29501AE1-1E9A-FCE3-1144-4A817D775B94}"/>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nvGrpSpPr>
            <p:cNvPr id="23" name="Group 22">
              <a:extLst>
                <a:ext uri="{FF2B5EF4-FFF2-40B4-BE49-F238E27FC236}">
                  <a16:creationId xmlns:a16="http://schemas.microsoft.com/office/drawing/2014/main" id="{983FF49A-1D35-5D97-E55B-E740ECAB895B}"/>
                </a:ext>
              </a:extLst>
            </p:cNvPr>
            <p:cNvGrpSpPr/>
            <p:nvPr/>
          </p:nvGrpSpPr>
          <p:grpSpPr>
            <a:xfrm>
              <a:off x="-1939855" y="405828"/>
              <a:ext cx="9022079" cy="943879"/>
              <a:chOff x="-2143759" y="388482"/>
              <a:chExt cx="9022079" cy="943879"/>
            </a:xfrm>
            <a:grpFill/>
          </p:grpSpPr>
          <p:sp>
            <p:nvSpPr>
              <p:cNvPr id="24" name="Flowchart: Terminator 23">
                <a:extLst>
                  <a:ext uri="{FF2B5EF4-FFF2-40B4-BE49-F238E27FC236}">
                    <a16:creationId xmlns:a16="http://schemas.microsoft.com/office/drawing/2014/main" id="{2BD73928-3D01-EC51-9D4B-38F96B681243}"/>
                  </a:ext>
                </a:extLst>
              </p:cNvPr>
              <p:cNvSpPr/>
              <p:nvPr/>
            </p:nvSpPr>
            <p:spPr>
              <a:xfrm>
                <a:off x="3609277" y="388484"/>
                <a:ext cx="3269043"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sp>
            <p:nvSpPr>
              <p:cNvPr id="25" name="Flowchart: Terminator 24">
                <a:extLst>
                  <a:ext uri="{FF2B5EF4-FFF2-40B4-BE49-F238E27FC236}">
                    <a16:creationId xmlns:a16="http://schemas.microsoft.com/office/drawing/2014/main" id="{3BC0F975-C5AE-8664-BBF6-7AAA46025DCF}"/>
                  </a:ext>
                </a:extLst>
              </p:cNvPr>
              <p:cNvSpPr/>
              <p:nvPr/>
            </p:nvSpPr>
            <p:spPr>
              <a:xfrm>
                <a:off x="-2143759" y="388482"/>
                <a:ext cx="8094754" cy="943877"/>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200"/>
              </a:p>
            </p:txBody>
          </p:sp>
        </p:grpSp>
      </p:grpSp>
      <p:sp>
        <p:nvSpPr>
          <p:cNvPr id="2" name="Rectangle 1">
            <a:extLst>
              <a:ext uri="{FF2B5EF4-FFF2-40B4-BE49-F238E27FC236}">
                <a16:creationId xmlns:a16="http://schemas.microsoft.com/office/drawing/2014/main" id="{427F4C2B-A514-59DB-90A2-F5AF91B72D0F}"/>
              </a:ext>
            </a:extLst>
          </p:cNvPr>
          <p:cNvSpPr/>
          <p:nvPr/>
        </p:nvSpPr>
        <p:spPr>
          <a:xfrm>
            <a:off x="0" y="1587415"/>
            <a:ext cx="3893819" cy="4413335"/>
          </a:xfrm>
          <a:prstGeom prst="rect">
            <a:avLst/>
          </a:prstGeom>
          <a:solidFill>
            <a:srgbClr val="D9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4189B81E-AFA1-3249-1D21-83AFCE56377B}"/>
              </a:ext>
            </a:extLst>
          </p:cNvPr>
          <p:cNvSpPr txBox="1"/>
          <p:nvPr/>
        </p:nvSpPr>
        <p:spPr>
          <a:xfrm>
            <a:off x="172584" y="1610748"/>
            <a:ext cx="2315681" cy="4293483"/>
          </a:xfrm>
          <a:prstGeom prst="rect">
            <a:avLst/>
          </a:prstGeom>
          <a:noFill/>
        </p:spPr>
        <p:txBody>
          <a:bodyPr wrap="square" rtlCol="0">
            <a:spAutoFit/>
          </a:bodyPr>
          <a:lstStyle/>
          <a:p>
            <a:r>
              <a:rPr lang="en-GB" sz="2100" b="1" dirty="0">
                <a:solidFill>
                  <a:srgbClr val="009365"/>
                </a:solidFill>
              </a:rPr>
              <a:t>Access to Walking, Cycling and Community Transport</a:t>
            </a:r>
            <a:br>
              <a:rPr lang="en-GB" sz="2100" b="1" dirty="0">
                <a:solidFill>
                  <a:srgbClr val="009365"/>
                </a:solidFill>
              </a:rPr>
            </a:br>
            <a:endParaRPr lang="en-GB" sz="2100" b="1" dirty="0">
              <a:solidFill>
                <a:srgbClr val="009365"/>
              </a:solidFill>
            </a:endParaRPr>
          </a:p>
          <a:p>
            <a:r>
              <a:rPr lang="en-GB" sz="2100" b="1" dirty="0">
                <a:solidFill>
                  <a:srgbClr val="009365"/>
                </a:solidFill>
              </a:rPr>
              <a:t> - walking access scores well</a:t>
            </a:r>
            <a:br>
              <a:rPr lang="en-GB" sz="2100" b="1" dirty="0">
                <a:solidFill>
                  <a:srgbClr val="009365"/>
                </a:solidFill>
              </a:rPr>
            </a:br>
            <a:endParaRPr lang="en-GB" sz="2100" b="1" dirty="0">
              <a:solidFill>
                <a:srgbClr val="009365"/>
              </a:solidFill>
            </a:endParaRPr>
          </a:p>
          <a:p>
            <a:r>
              <a:rPr lang="en-GB" sz="2100" b="1" dirty="0">
                <a:solidFill>
                  <a:srgbClr val="009365"/>
                </a:solidFill>
              </a:rPr>
              <a:t> - cycling and community transport scored more highly than bus or rail services</a:t>
            </a:r>
            <a:endParaRPr lang="en-GB" sz="1350" b="1" dirty="0">
              <a:solidFill>
                <a:srgbClr val="009365"/>
              </a:solidFill>
            </a:endParaRPr>
          </a:p>
        </p:txBody>
      </p:sp>
      <p:pic>
        <p:nvPicPr>
          <p:cNvPr id="9" name="Graphic 8" descr="Hill scene with solid fill">
            <a:extLst>
              <a:ext uri="{FF2B5EF4-FFF2-40B4-BE49-F238E27FC236}">
                <a16:creationId xmlns:a16="http://schemas.microsoft.com/office/drawing/2014/main" id="{3EAE1193-0933-8260-7E17-3503B527CC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1121" y="6266284"/>
            <a:ext cx="429973" cy="429973"/>
          </a:xfrm>
          <a:prstGeom prst="rect">
            <a:avLst/>
          </a:prstGeom>
        </p:spPr>
      </p:pic>
      <p:pic>
        <p:nvPicPr>
          <p:cNvPr id="10" name="Picture 9">
            <a:extLst>
              <a:ext uri="{FF2B5EF4-FFF2-40B4-BE49-F238E27FC236}">
                <a16:creationId xmlns:a16="http://schemas.microsoft.com/office/drawing/2014/main" id="{7F9EAE46-A46C-6468-4FB3-8A2AD1F35690}"/>
              </a:ext>
            </a:extLst>
          </p:cNvPr>
          <p:cNvPicPr>
            <a:picLocks noChangeAspect="1"/>
          </p:cNvPicPr>
          <p:nvPr/>
        </p:nvPicPr>
        <p:blipFill>
          <a:blip r:embed="rId5"/>
          <a:stretch>
            <a:fillRect/>
          </a:stretch>
        </p:blipFill>
        <p:spPr>
          <a:xfrm>
            <a:off x="2895682" y="1587414"/>
            <a:ext cx="4917893" cy="4316817"/>
          </a:xfrm>
          <a:prstGeom prst="rect">
            <a:avLst/>
          </a:prstGeom>
        </p:spPr>
      </p:pic>
    </p:spTree>
    <p:extLst>
      <p:ext uri="{BB962C8B-B14F-4D97-AF65-F5344CB8AC3E}">
        <p14:creationId xmlns:p14="http://schemas.microsoft.com/office/powerpoint/2010/main" val="60204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C6BC16A3-08A7-D655-B6F3-109537C0B037}"/>
              </a:ext>
            </a:extLst>
          </p:cNvPr>
          <p:cNvSpPr txBox="1"/>
          <p:nvPr/>
        </p:nvSpPr>
        <p:spPr>
          <a:xfrm>
            <a:off x="146203" y="5657933"/>
            <a:ext cx="8776601" cy="830997"/>
          </a:xfrm>
          <a:prstGeom prst="rect">
            <a:avLst/>
          </a:prstGeom>
          <a:noFill/>
        </p:spPr>
        <p:txBody>
          <a:bodyPr wrap="square" rtlCol="0">
            <a:spAutoFit/>
          </a:bodyPr>
          <a:lstStyle/>
          <a:p>
            <a:r>
              <a:rPr lang="en-GB" sz="1600" dirty="0"/>
              <a:t>Rates of overall preventable mortality in East Suffolk are </a:t>
            </a:r>
            <a:r>
              <a:rPr lang="en-GB" sz="1600" b="1" dirty="0">
                <a:solidFill>
                  <a:srgbClr val="00B050"/>
                </a:solidFill>
              </a:rPr>
              <a:t>statistically</a:t>
            </a:r>
            <a:r>
              <a:rPr lang="en-GB" sz="1600" dirty="0"/>
              <a:t> </a:t>
            </a:r>
            <a:r>
              <a:rPr lang="en-GB" sz="1600" b="1" dirty="0">
                <a:solidFill>
                  <a:srgbClr val="00B050"/>
                </a:solidFill>
              </a:rPr>
              <a:t>better</a:t>
            </a:r>
            <a:r>
              <a:rPr lang="en-GB" sz="1600" dirty="0"/>
              <a:t> than England (under 75, 3 year ranges 2016-19). However,  1 year ranges for 2020 show East Suffolk is </a:t>
            </a:r>
            <a:r>
              <a:rPr lang="en-GB" sz="1600" b="1" dirty="0">
                <a:solidFill>
                  <a:schemeClr val="accent6"/>
                </a:solidFill>
              </a:rPr>
              <a:t>statistically similar</a:t>
            </a:r>
            <a:r>
              <a:rPr lang="en-GB" sz="1600" dirty="0"/>
              <a:t> to England, suggesting preventable mortality may have worsened during the COVID-19 pandemic. </a:t>
            </a:r>
            <a:endParaRPr lang="en-GB" sz="1600" dirty="0">
              <a:solidFill>
                <a:srgbClr val="C00000"/>
              </a:solidFill>
            </a:endParaRPr>
          </a:p>
        </p:txBody>
      </p:sp>
      <p:sp>
        <p:nvSpPr>
          <p:cNvPr id="2" name="Title 1">
            <a:extLst>
              <a:ext uri="{FF2B5EF4-FFF2-40B4-BE49-F238E27FC236}">
                <a16:creationId xmlns:a16="http://schemas.microsoft.com/office/drawing/2014/main" id="{5FDD7716-04A8-019C-6C65-5540C82C7356}"/>
              </a:ext>
            </a:extLst>
          </p:cNvPr>
          <p:cNvSpPr>
            <a:spLocks noGrp="1"/>
          </p:cNvSpPr>
          <p:nvPr>
            <p:ph type="title"/>
          </p:nvPr>
        </p:nvSpPr>
        <p:spPr>
          <a:xfrm>
            <a:off x="128726" y="1118472"/>
            <a:ext cx="9015147" cy="792162"/>
          </a:xfrm>
        </p:spPr>
        <p:txBody>
          <a:bodyPr lIns="91440" tIns="45720" rIns="91440" bIns="45720" anchor="t"/>
          <a:lstStyle/>
          <a:p>
            <a:r>
              <a:rPr lang="en-GB" sz="2000" dirty="0">
                <a:latin typeface="+mn-lt"/>
              </a:rPr>
              <a:t>Looking at the health data in more detail suggests that key areas of concern include: </a:t>
            </a:r>
          </a:p>
        </p:txBody>
      </p:sp>
      <p:sp>
        <p:nvSpPr>
          <p:cNvPr id="5" name="TextBox 4">
            <a:extLst>
              <a:ext uri="{FF2B5EF4-FFF2-40B4-BE49-F238E27FC236}">
                <a16:creationId xmlns:a16="http://schemas.microsoft.com/office/drawing/2014/main" id="{87541151-E6F5-A6D5-FF96-216FCF26B342}"/>
              </a:ext>
            </a:extLst>
          </p:cNvPr>
          <p:cNvSpPr txBox="1"/>
          <p:nvPr/>
        </p:nvSpPr>
        <p:spPr>
          <a:xfrm>
            <a:off x="7365304" y="6581001"/>
            <a:ext cx="1900490" cy="276999"/>
          </a:xfrm>
          <a:prstGeom prst="rect">
            <a:avLst/>
          </a:prstGeom>
          <a:noFill/>
        </p:spPr>
        <p:txBody>
          <a:bodyPr wrap="square" lIns="91440" tIns="45720" rIns="91440" bIns="45720" anchor="t">
            <a:spAutoFit/>
          </a:bodyPr>
          <a:lstStyle/>
          <a:p>
            <a:r>
              <a:rPr lang="en-GB" sz="1200" dirty="0"/>
              <a:t>Sources: </a:t>
            </a:r>
            <a:r>
              <a:rPr lang="en-GB" sz="1200" dirty="0">
                <a:hlinkClick r:id="rId3"/>
              </a:rPr>
              <a:t>Fingertips (2022) </a:t>
            </a:r>
            <a:endParaRPr lang="en-US" sz="1600" dirty="0">
              <a:cs typeface="Calibri"/>
            </a:endParaRPr>
          </a:p>
        </p:txBody>
      </p:sp>
      <p:pic>
        <p:nvPicPr>
          <p:cNvPr id="12" name="Picture 11">
            <a:extLst>
              <a:ext uri="{FF2B5EF4-FFF2-40B4-BE49-F238E27FC236}">
                <a16:creationId xmlns:a16="http://schemas.microsoft.com/office/drawing/2014/main" id="{3066E70A-31D1-93C4-A0D4-3978C57BC0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8701" y="3418493"/>
            <a:ext cx="1437466" cy="664146"/>
          </a:xfrm>
          <a:prstGeom prst="rect">
            <a:avLst/>
          </a:prstGeom>
        </p:spPr>
      </p:pic>
      <p:sp>
        <p:nvSpPr>
          <p:cNvPr id="13" name="TextBox 12">
            <a:extLst>
              <a:ext uri="{FF2B5EF4-FFF2-40B4-BE49-F238E27FC236}">
                <a16:creationId xmlns:a16="http://schemas.microsoft.com/office/drawing/2014/main" id="{3E25C3E9-858B-A28F-DB4C-EA07644A1AB2}"/>
              </a:ext>
            </a:extLst>
          </p:cNvPr>
          <p:cNvSpPr txBox="1"/>
          <p:nvPr/>
        </p:nvSpPr>
        <p:spPr>
          <a:xfrm>
            <a:off x="1479877" y="3445972"/>
            <a:ext cx="5444866" cy="584775"/>
          </a:xfrm>
          <a:prstGeom prst="rect">
            <a:avLst/>
          </a:prstGeom>
          <a:noFill/>
        </p:spPr>
        <p:txBody>
          <a:bodyPr wrap="square" rtlCol="0">
            <a:spAutoFit/>
          </a:bodyPr>
          <a:lstStyle/>
          <a:p>
            <a:r>
              <a:rPr lang="en-GB" sz="1600" b="1" dirty="0"/>
              <a:t>1 in 4 reception age children are overweight or obese (24.0%) - </a:t>
            </a:r>
            <a:r>
              <a:rPr lang="en-GB" sz="1600" b="1" dirty="0">
                <a:solidFill>
                  <a:srgbClr val="FF0000"/>
                </a:solidFill>
              </a:rPr>
              <a:t>statistically higher </a:t>
            </a:r>
            <a:r>
              <a:rPr lang="en-GB" sz="1600" dirty="0"/>
              <a:t>than England (22.3%). </a:t>
            </a:r>
            <a:endParaRPr lang="en-GB" sz="1600" dirty="0">
              <a:solidFill>
                <a:srgbClr val="FF0000"/>
              </a:solidFill>
            </a:endParaRPr>
          </a:p>
        </p:txBody>
      </p:sp>
      <p:pic>
        <p:nvPicPr>
          <p:cNvPr id="16" name="Picture 15">
            <a:extLst>
              <a:ext uri="{FF2B5EF4-FFF2-40B4-BE49-F238E27FC236}">
                <a16:creationId xmlns:a16="http://schemas.microsoft.com/office/drawing/2014/main" id="{28BE23B8-0700-0BD9-5FDA-A85F19EDC002}"/>
              </a:ext>
            </a:extLst>
          </p:cNvPr>
          <p:cNvPicPr>
            <a:picLocks noChangeAspect="1"/>
          </p:cNvPicPr>
          <p:nvPr/>
        </p:nvPicPr>
        <p:blipFill>
          <a:blip r:embed="rId5"/>
          <a:stretch>
            <a:fillRect/>
          </a:stretch>
        </p:blipFill>
        <p:spPr>
          <a:xfrm>
            <a:off x="128726" y="2098172"/>
            <a:ext cx="783805" cy="713263"/>
          </a:xfrm>
          <a:prstGeom prst="rect">
            <a:avLst/>
          </a:prstGeom>
        </p:spPr>
      </p:pic>
      <p:sp>
        <p:nvSpPr>
          <p:cNvPr id="17" name="TextBox 16">
            <a:extLst>
              <a:ext uri="{FF2B5EF4-FFF2-40B4-BE49-F238E27FC236}">
                <a16:creationId xmlns:a16="http://schemas.microsoft.com/office/drawing/2014/main" id="{46A593C5-83BB-85B1-D7A1-64169AF0EF99}"/>
              </a:ext>
            </a:extLst>
          </p:cNvPr>
          <p:cNvSpPr txBox="1"/>
          <p:nvPr/>
        </p:nvSpPr>
        <p:spPr>
          <a:xfrm>
            <a:off x="912531" y="2138857"/>
            <a:ext cx="7996619" cy="584775"/>
          </a:xfrm>
          <a:prstGeom prst="rect">
            <a:avLst/>
          </a:prstGeom>
          <a:noFill/>
        </p:spPr>
        <p:txBody>
          <a:bodyPr wrap="square" rtlCol="0">
            <a:spAutoFit/>
          </a:bodyPr>
          <a:lstStyle/>
          <a:p>
            <a:r>
              <a:rPr lang="en-GB" sz="1600" b="1" dirty="0"/>
              <a:t>The rate of hospital admissions caused by unintentional and deliberate injuries </a:t>
            </a:r>
            <a:r>
              <a:rPr lang="en-GB" sz="1600" dirty="0"/>
              <a:t>in children and young people under the age of 5 (144.4 per 10,000) are </a:t>
            </a:r>
            <a:r>
              <a:rPr lang="en-GB" sz="1600" b="1" dirty="0">
                <a:solidFill>
                  <a:srgbClr val="FF0000"/>
                </a:solidFill>
              </a:rPr>
              <a:t>statistically higher</a:t>
            </a:r>
            <a:r>
              <a:rPr lang="en-GB" sz="1600" dirty="0">
                <a:solidFill>
                  <a:srgbClr val="FF0000"/>
                </a:solidFill>
              </a:rPr>
              <a:t> </a:t>
            </a:r>
            <a:r>
              <a:rPr lang="en-GB" sz="1600" dirty="0"/>
              <a:t>than England.</a:t>
            </a:r>
            <a:endParaRPr lang="en-GB" sz="1600" dirty="0">
              <a:solidFill>
                <a:srgbClr val="FF0000"/>
              </a:solidFill>
            </a:endParaRPr>
          </a:p>
        </p:txBody>
      </p:sp>
      <p:sp>
        <p:nvSpPr>
          <p:cNvPr id="28" name="TextBox 27">
            <a:extLst>
              <a:ext uri="{FF2B5EF4-FFF2-40B4-BE49-F238E27FC236}">
                <a16:creationId xmlns:a16="http://schemas.microsoft.com/office/drawing/2014/main" id="{639449E9-DE8B-4017-5150-1A368E36AA38}"/>
              </a:ext>
            </a:extLst>
          </p:cNvPr>
          <p:cNvSpPr txBox="1"/>
          <p:nvPr/>
        </p:nvSpPr>
        <p:spPr>
          <a:xfrm>
            <a:off x="128726" y="4943684"/>
            <a:ext cx="7725679" cy="584775"/>
          </a:xfrm>
          <a:prstGeom prst="rect">
            <a:avLst/>
          </a:prstGeom>
          <a:noFill/>
        </p:spPr>
        <p:txBody>
          <a:bodyPr wrap="square" rtlCol="0">
            <a:spAutoFit/>
          </a:bodyPr>
          <a:lstStyle/>
          <a:p>
            <a:r>
              <a:rPr lang="en-GB" sz="1600" dirty="0"/>
              <a:t>East Suffolk performs </a:t>
            </a:r>
            <a:r>
              <a:rPr lang="en-GB" sz="1600" b="1" dirty="0">
                <a:solidFill>
                  <a:schemeClr val="accent6"/>
                </a:solidFill>
              </a:rPr>
              <a:t>statistically similar</a:t>
            </a:r>
            <a:r>
              <a:rPr lang="en-GB" sz="1600" dirty="0"/>
              <a:t> compared to England in relation to a range of </a:t>
            </a:r>
            <a:r>
              <a:rPr lang="en-GB" sz="1600" b="1" dirty="0"/>
              <a:t>health risk behaviours, alcohol use, smoking and physical activity</a:t>
            </a:r>
            <a:endParaRPr lang="en-GB" sz="1600" dirty="0">
              <a:solidFill>
                <a:srgbClr val="C00000"/>
              </a:solidFill>
            </a:endParaRPr>
          </a:p>
        </p:txBody>
      </p:sp>
      <p:pic>
        <p:nvPicPr>
          <p:cNvPr id="11" name="Picture 10">
            <a:extLst>
              <a:ext uri="{FF2B5EF4-FFF2-40B4-BE49-F238E27FC236}">
                <a16:creationId xmlns:a16="http://schemas.microsoft.com/office/drawing/2014/main" id="{B11DC1CB-4FBB-AFD3-D52B-5FF6C30F9249}"/>
              </a:ext>
            </a:extLst>
          </p:cNvPr>
          <p:cNvPicPr>
            <a:picLocks noChangeAspect="1"/>
          </p:cNvPicPr>
          <p:nvPr/>
        </p:nvPicPr>
        <p:blipFill>
          <a:blip r:embed="rId6"/>
          <a:stretch>
            <a:fillRect/>
          </a:stretch>
        </p:blipFill>
        <p:spPr>
          <a:xfrm>
            <a:off x="8270228" y="2649475"/>
            <a:ext cx="685071" cy="792162"/>
          </a:xfrm>
          <a:prstGeom prst="rect">
            <a:avLst/>
          </a:prstGeom>
        </p:spPr>
      </p:pic>
      <p:sp>
        <p:nvSpPr>
          <p:cNvPr id="14" name="TextBox 13">
            <a:extLst>
              <a:ext uri="{FF2B5EF4-FFF2-40B4-BE49-F238E27FC236}">
                <a16:creationId xmlns:a16="http://schemas.microsoft.com/office/drawing/2014/main" id="{2D652F5D-8FC4-D60B-B9A4-202CC98F7D85}"/>
              </a:ext>
            </a:extLst>
          </p:cNvPr>
          <p:cNvSpPr txBox="1"/>
          <p:nvPr/>
        </p:nvSpPr>
        <p:spPr>
          <a:xfrm>
            <a:off x="2310709" y="2759432"/>
            <a:ext cx="6146458" cy="584775"/>
          </a:xfrm>
          <a:prstGeom prst="rect">
            <a:avLst/>
          </a:prstGeom>
          <a:noFill/>
        </p:spPr>
        <p:txBody>
          <a:bodyPr wrap="square" rtlCol="0">
            <a:spAutoFit/>
          </a:bodyPr>
          <a:lstStyle/>
          <a:p>
            <a:r>
              <a:rPr lang="en-GB" sz="1600" b="1" dirty="0"/>
              <a:t>The rate of emergency hospital admissions for intentional self-harm (217.7 per 100,000) </a:t>
            </a:r>
            <a:r>
              <a:rPr lang="en-GB" sz="1600" dirty="0"/>
              <a:t>are </a:t>
            </a:r>
            <a:r>
              <a:rPr lang="en-GB" sz="1600" b="1" dirty="0">
                <a:solidFill>
                  <a:srgbClr val="FF0000"/>
                </a:solidFill>
              </a:rPr>
              <a:t>statistically higher</a:t>
            </a:r>
            <a:r>
              <a:rPr lang="en-GB" sz="1600" dirty="0">
                <a:solidFill>
                  <a:srgbClr val="FF0000"/>
                </a:solidFill>
              </a:rPr>
              <a:t> </a:t>
            </a:r>
            <a:r>
              <a:rPr lang="en-GB" sz="1600" dirty="0"/>
              <a:t>than England.</a:t>
            </a:r>
            <a:endParaRPr lang="en-GB" sz="1600" dirty="0">
              <a:solidFill>
                <a:srgbClr val="FF0000"/>
              </a:solidFill>
            </a:endParaRPr>
          </a:p>
        </p:txBody>
      </p:sp>
      <p:pic>
        <p:nvPicPr>
          <p:cNvPr id="1026" name="Picture 2" descr="Back pain">
            <a:extLst>
              <a:ext uri="{FF2B5EF4-FFF2-40B4-BE49-F238E27FC236}">
                <a16:creationId xmlns:a16="http://schemas.microsoft.com/office/drawing/2014/main" id="{8BB7F580-DE80-1EA4-BB92-3BF082218869}"/>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61086" y="4046199"/>
            <a:ext cx="792162" cy="79216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065670A-5E9B-B290-E3BF-7B65C93F8869}"/>
              </a:ext>
            </a:extLst>
          </p:cNvPr>
          <p:cNvSpPr txBox="1"/>
          <p:nvPr/>
        </p:nvSpPr>
        <p:spPr>
          <a:xfrm>
            <a:off x="1267718" y="4193005"/>
            <a:ext cx="6883013" cy="584775"/>
          </a:xfrm>
          <a:prstGeom prst="rect">
            <a:avLst/>
          </a:prstGeom>
          <a:noFill/>
        </p:spPr>
        <p:txBody>
          <a:bodyPr wrap="square" rtlCol="0">
            <a:spAutoFit/>
          </a:bodyPr>
          <a:lstStyle/>
          <a:p>
            <a:r>
              <a:rPr lang="en-GB" sz="1600" b="1" dirty="0"/>
              <a:t>1 in 5 patients report a long-term musculoskeletal problem (such as arthritis) (24.0%) - </a:t>
            </a:r>
            <a:r>
              <a:rPr lang="en-GB" sz="1600" b="1" dirty="0">
                <a:solidFill>
                  <a:srgbClr val="FF0000"/>
                </a:solidFill>
              </a:rPr>
              <a:t>statistically higher </a:t>
            </a:r>
            <a:r>
              <a:rPr lang="en-GB" sz="1600" dirty="0"/>
              <a:t>than England (22.3%). </a:t>
            </a:r>
            <a:endParaRPr lang="en-GB" sz="1600" dirty="0">
              <a:solidFill>
                <a:srgbClr val="FF0000"/>
              </a:solidFill>
            </a:endParaRPr>
          </a:p>
        </p:txBody>
      </p:sp>
    </p:spTree>
    <p:extLst>
      <p:ext uri="{BB962C8B-B14F-4D97-AF65-F5344CB8AC3E}">
        <p14:creationId xmlns:p14="http://schemas.microsoft.com/office/powerpoint/2010/main" val="631434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9D89-0FA8-8C04-CBE5-2A57E8CEF860}"/>
              </a:ext>
            </a:extLst>
          </p:cNvPr>
          <p:cNvSpPr>
            <a:spLocks noGrp="1"/>
          </p:cNvSpPr>
          <p:nvPr>
            <p:ph type="title"/>
          </p:nvPr>
        </p:nvSpPr>
        <p:spPr>
          <a:xfrm>
            <a:off x="211270" y="1135227"/>
            <a:ext cx="8772932" cy="792162"/>
          </a:xfrm>
        </p:spPr>
        <p:txBody>
          <a:bodyPr lIns="91440" tIns="45720" rIns="91440" bIns="45720" anchor="t"/>
          <a:lstStyle/>
          <a:p>
            <a:r>
              <a:rPr lang="en-GB" sz="2000" dirty="0">
                <a:latin typeface="+mn-lt"/>
              </a:rPr>
              <a:t>But crime rates are lower in East Suffolk than in Suffolk and England</a:t>
            </a:r>
            <a:endParaRPr lang="en-GB" sz="2000" dirty="0">
              <a:solidFill>
                <a:srgbClr val="FF0000"/>
              </a:solidFill>
              <a:latin typeface="+mn-lt"/>
            </a:endParaRPr>
          </a:p>
        </p:txBody>
      </p:sp>
      <p:sp>
        <p:nvSpPr>
          <p:cNvPr id="3" name="TextBox 2">
            <a:extLst>
              <a:ext uri="{FF2B5EF4-FFF2-40B4-BE49-F238E27FC236}">
                <a16:creationId xmlns:a16="http://schemas.microsoft.com/office/drawing/2014/main" id="{0A9BA91C-209D-A88F-2D1E-7313C27346FA}"/>
              </a:ext>
            </a:extLst>
          </p:cNvPr>
          <p:cNvSpPr txBox="1"/>
          <p:nvPr/>
        </p:nvSpPr>
        <p:spPr>
          <a:xfrm>
            <a:off x="-31072" y="6488668"/>
            <a:ext cx="9015274" cy="276999"/>
          </a:xfrm>
          <a:prstGeom prst="rect">
            <a:avLst/>
          </a:prstGeom>
          <a:noFill/>
        </p:spPr>
        <p:txBody>
          <a:bodyPr wrap="square" lIns="91440" tIns="45720" rIns="91440" bIns="45720" anchor="t">
            <a:spAutoFit/>
          </a:bodyPr>
          <a:lstStyle/>
          <a:p>
            <a:r>
              <a:rPr lang="en-GB" sz="1200" dirty="0"/>
              <a:t>Sources: </a:t>
            </a:r>
            <a:r>
              <a:rPr lang="en-GB" sz="1200" dirty="0">
                <a:hlinkClick r:id="rId2"/>
              </a:rPr>
              <a:t>Suffolk Observatory crime report for East Suffolk</a:t>
            </a:r>
            <a:r>
              <a:rPr lang="en-GB" sz="1200" dirty="0"/>
              <a:t> (from data.police.uk)</a:t>
            </a:r>
            <a:endParaRPr lang="en-US" sz="1600" dirty="0">
              <a:cs typeface="Calibri"/>
            </a:endParaRPr>
          </a:p>
        </p:txBody>
      </p:sp>
      <p:pic>
        <p:nvPicPr>
          <p:cNvPr id="5" name="Picture 4">
            <a:extLst>
              <a:ext uri="{FF2B5EF4-FFF2-40B4-BE49-F238E27FC236}">
                <a16:creationId xmlns:a16="http://schemas.microsoft.com/office/drawing/2014/main" id="{440C3D59-293C-7095-DFFE-BA92875EB518}"/>
              </a:ext>
            </a:extLst>
          </p:cNvPr>
          <p:cNvPicPr>
            <a:picLocks noChangeAspect="1"/>
          </p:cNvPicPr>
          <p:nvPr/>
        </p:nvPicPr>
        <p:blipFill>
          <a:blip r:embed="rId3"/>
          <a:srcRect/>
          <a:stretch/>
        </p:blipFill>
        <p:spPr>
          <a:xfrm>
            <a:off x="366574" y="1942569"/>
            <a:ext cx="4766428" cy="2069992"/>
          </a:xfrm>
          <a:prstGeom prst="rect">
            <a:avLst/>
          </a:prstGeom>
          <a:ln>
            <a:solidFill>
              <a:schemeClr val="accent1"/>
            </a:solidFill>
          </a:ln>
        </p:spPr>
      </p:pic>
      <p:pic>
        <p:nvPicPr>
          <p:cNvPr id="8" name="Picture 7">
            <a:extLst>
              <a:ext uri="{FF2B5EF4-FFF2-40B4-BE49-F238E27FC236}">
                <a16:creationId xmlns:a16="http://schemas.microsoft.com/office/drawing/2014/main" id="{8D92D52E-C750-3715-7D18-87B62BBA4A29}"/>
              </a:ext>
            </a:extLst>
          </p:cNvPr>
          <p:cNvPicPr>
            <a:picLocks noChangeAspect="1"/>
          </p:cNvPicPr>
          <p:nvPr/>
        </p:nvPicPr>
        <p:blipFill>
          <a:blip r:embed="rId4"/>
          <a:srcRect/>
          <a:stretch/>
        </p:blipFill>
        <p:spPr>
          <a:xfrm>
            <a:off x="319699" y="4351671"/>
            <a:ext cx="4850751" cy="1936932"/>
          </a:xfrm>
          <a:prstGeom prst="rect">
            <a:avLst/>
          </a:prstGeom>
          <a:ln>
            <a:solidFill>
              <a:schemeClr val="accent1"/>
            </a:solidFill>
          </a:ln>
        </p:spPr>
      </p:pic>
      <p:sp>
        <p:nvSpPr>
          <p:cNvPr id="9" name="TextBox 8">
            <a:extLst>
              <a:ext uri="{FF2B5EF4-FFF2-40B4-BE49-F238E27FC236}">
                <a16:creationId xmlns:a16="http://schemas.microsoft.com/office/drawing/2014/main" id="{E3A47B5E-B6D6-E119-0CBB-13D931DF8C57}"/>
              </a:ext>
            </a:extLst>
          </p:cNvPr>
          <p:cNvSpPr txBox="1"/>
          <p:nvPr/>
        </p:nvSpPr>
        <p:spPr>
          <a:xfrm>
            <a:off x="5408949" y="2228133"/>
            <a:ext cx="3368477" cy="4031873"/>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highest number of crimes (in the year ending Aug 2022) were </a:t>
            </a:r>
            <a:r>
              <a:rPr lang="en-GB" sz="1600" b="1" dirty="0"/>
              <a:t>violence and sexual offences (8,234)</a:t>
            </a:r>
            <a:r>
              <a:rPr lang="en-GB" sz="1600" dirty="0"/>
              <a:t>, 33.0 per 1,000 population (34.2 Suffolk, 35.4 England)</a:t>
            </a:r>
            <a:br>
              <a:rPr lang="en-GB" sz="1600" dirty="0"/>
            </a:br>
            <a:endParaRPr lang="en-GB" sz="1600" dirty="0"/>
          </a:p>
          <a:p>
            <a:pPr marL="285750" indent="-285750">
              <a:buFont typeface="Arial" panose="020B0604020202020204" pitchFamily="34" charset="0"/>
              <a:buChar char="•"/>
            </a:pPr>
            <a:r>
              <a:rPr lang="en-GB" sz="1600" dirty="0"/>
              <a:t>Annual rates for each crime type in East Suffolk were lower than England. </a:t>
            </a:r>
            <a:br>
              <a:rPr lang="en-GB" sz="1600" dirty="0"/>
            </a:br>
            <a:endParaRPr lang="en-GB" sz="1600" dirty="0"/>
          </a:p>
          <a:p>
            <a:pPr marL="285750" indent="-285750">
              <a:buFont typeface="Arial" panose="020B0604020202020204" pitchFamily="34" charset="0"/>
              <a:buChar char="•"/>
            </a:pPr>
            <a:r>
              <a:rPr lang="en-GB" sz="1600" dirty="0"/>
              <a:t>The East Suffolk crime rate for criminal damage and arson (8.0) was higher than Suffolk (7.4), but East Suffolk has lower annual crime rates for other crime types each crime rate than Suffolk.</a:t>
            </a:r>
          </a:p>
        </p:txBody>
      </p:sp>
      <p:sp>
        <p:nvSpPr>
          <p:cNvPr id="11" name="TextBox 10">
            <a:extLst>
              <a:ext uri="{FF2B5EF4-FFF2-40B4-BE49-F238E27FC236}">
                <a16:creationId xmlns:a16="http://schemas.microsoft.com/office/drawing/2014/main" id="{A282A5EB-6629-B77F-FD0B-FB45CAD764CC}"/>
              </a:ext>
            </a:extLst>
          </p:cNvPr>
          <p:cNvSpPr txBox="1"/>
          <p:nvPr/>
        </p:nvSpPr>
        <p:spPr>
          <a:xfrm>
            <a:off x="211270" y="4090182"/>
            <a:ext cx="4062954" cy="307777"/>
          </a:xfrm>
          <a:prstGeom prst="rect">
            <a:avLst/>
          </a:prstGeom>
          <a:noFill/>
        </p:spPr>
        <p:txBody>
          <a:bodyPr wrap="square" rtlCol="0">
            <a:spAutoFit/>
          </a:bodyPr>
          <a:lstStyle/>
          <a:p>
            <a:r>
              <a:rPr lang="en-GB" sz="1400" dirty="0"/>
              <a:t>Crime count by type for East Suffolk (Sep-21 - Aug-22)</a:t>
            </a:r>
          </a:p>
        </p:txBody>
      </p:sp>
      <p:sp>
        <p:nvSpPr>
          <p:cNvPr id="13" name="TextBox 12">
            <a:extLst>
              <a:ext uri="{FF2B5EF4-FFF2-40B4-BE49-F238E27FC236}">
                <a16:creationId xmlns:a16="http://schemas.microsoft.com/office/drawing/2014/main" id="{D1976B3B-6FD7-9F5B-CF11-3C1F4104F74C}"/>
              </a:ext>
            </a:extLst>
          </p:cNvPr>
          <p:cNvSpPr txBox="1"/>
          <p:nvPr/>
        </p:nvSpPr>
        <p:spPr>
          <a:xfrm>
            <a:off x="204199" y="1662052"/>
            <a:ext cx="4237349" cy="307777"/>
          </a:xfrm>
          <a:prstGeom prst="rect">
            <a:avLst/>
          </a:prstGeom>
          <a:noFill/>
        </p:spPr>
        <p:txBody>
          <a:bodyPr wrap="square" rtlCol="0">
            <a:spAutoFit/>
          </a:bodyPr>
          <a:lstStyle/>
          <a:p>
            <a:r>
              <a:rPr lang="en-GB" sz="1400"/>
              <a:t>All crime – 12 month rolling rates (Sep-21 - Aug-22)</a:t>
            </a:r>
          </a:p>
        </p:txBody>
      </p:sp>
    </p:spTree>
    <p:extLst>
      <p:ext uri="{BB962C8B-B14F-4D97-AF65-F5344CB8AC3E}">
        <p14:creationId xmlns:p14="http://schemas.microsoft.com/office/powerpoint/2010/main" val="210929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7716-04A8-019C-6C65-5540C82C7356}"/>
              </a:ext>
            </a:extLst>
          </p:cNvPr>
          <p:cNvSpPr>
            <a:spLocks noGrp="1"/>
          </p:cNvSpPr>
          <p:nvPr>
            <p:ph type="title"/>
          </p:nvPr>
        </p:nvSpPr>
        <p:spPr>
          <a:xfrm>
            <a:off x="96306" y="1029761"/>
            <a:ext cx="8229600" cy="792162"/>
          </a:xfrm>
        </p:spPr>
        <p:txBody>
          <a:bodyPr lIns="91440" tIns="45720" rIns="91440" bIns="45720" anchor="t"/>
          <a:lstStyle/>
          <a:p>
            <a:r>
              <a:rPr lang="en-GB" dirty="0"/>
              <a:t>Introduction</a:t>
            </a:r>
            <a:endParaRPr lang="en-GB"/>
          </a:p>
        </p:txBody>
      </p:sp>
      <p:sp>
        <p:nvSpPr>
          <p:cNvPr id="3" name="Content Placeholder 2">
            <a:extLst>
              <a:ext uri="{FF2B5EF4-FFF2-40B4-BE49-F238E27FC236}">
                <a16:creationId xmlns:a16="http://schemas.microsoft.com/office/drawing/2014/main" id="{446C6AF8-08E7-6903-4EF2-A7F765E691A1}"/>
              </a:ext>
            </a:extLst>
          </p:cNvPr>
          <p:cNvSpPr>
            <a:spLocks noGrp="1"/>
          </p:cNvSpPr>
          <p:nvPr>
            <p:ph idx="1"/>
          </p:nvPr>
        </p:nvSpPr>
        <p:spPr>
          <a:xfrm>
            <a:off x="361765" y="1933600"/>
            <a:ext cx="8229600" cy="4555068"/>
          </a:xfrm>
        </p:spPr>
        <p:txBody>
          <a:bodyPr lIns="91440" tIns="45720" rIns="91440" bIns="45720" anchor="t"/>
          <a:lstStyle/>
          <a:p>
            <a:r>
              <a:rPr lang="en-GB" sz="1600" dirty="0"/>
              <a:t>Today I will be providing summary information on:</a:t>
            </a:r>
            <a:br>
              <a:rPr lang="en-GB" sz="1600" dirty="0"/>
            </a:br>
            <a:endParaRPr lang="en-GB" sz="1600" dirty="0"/>
          </a:p>
          <a:p>
            <a:pPr lvl="1"/>
            <a:r>
              <a:rPr lang="en-GB" sz="1600" dirty="0"/>
              <a:t>What we knew about the key trends (population, economy, environment, health) in East Suffolk prior to the pandemic</a:t>
            </a:r>
            <a:br>
              <a:rPr lang="en-GB" sz="1600" dirty="0"/>
            </a:br>
            <a:endParaRPr lang="en-GB" sz="1600" dirty="0"/>
          </a:p>
          <a:p>
            <a:pPr lvl="1"/>
            <a:r>
              <a:rPr lang="en-GB" sz="1600" dirty="0"/>
              <a:t>The impact of the pandemic in Suffolk</a:t>
            </a:r>
            <a:br>
              <a:rPr lang="en-GB" sz="1600" dirty="0"/>
            </a:br>
            <a:endParaRPr lang="en-GB" sz="1600" dirty="0"/>
          </a:p>
          <a:p>
            <a:pPr lvl="1"/>
            <a:r>
              <a:rPr lang="en-GB" sz="1600" dirty="0"/>
              <a:t>What do we know now about East Suffolk</a:t>
            </a:r>
          </a:p>
          <a:p>
            <a:pPr lvl="2"/>
            <a:r>
              <a:rPr lang="en-GB" sz="1400" dirty="0"/>
              <a:t>Population</a:t>
            </a:r>
          </a:p>
          <a:p>
            <a:pPr lvl="2"/>
            <a:r>
              <a:rPr lang="en-GB" sz="1400" dirty="0"/>
              <a:t>Health </a:t>
            </a:r>
          </a:p>
          <a:p>
            <a:pPr lvl="2"/>
            <a:r>
              <a:rPr lang="en-GB" sz="1400" dirty="0"/>
              <a:t>Education</a:t>
            </a:r>
          </a:p>
          <a:p>
            <a:pPr lvl="2"/>
            <a:r>
              <a:rPr lang="en-GB" sz="1400" dirty="0"/>
              <a:t>Skills</a:t>
            </a:r>
          </a:p>
          <a:p>
            <a:pPr lvl="2"/>
            <a:r>
              <a:rPr lang="en-GB" sz="1400" dirty="0"/>
              <a:t>Economy</a:t>
            </a:r>
            <a:br>
              <a:rPr lang="en-GB" sz="1400" dirty="0"/>
            </a:br>
            <a:endParaRPr lang="en-GB" sz="1600" dirty="0"/>
          </a:p>
          <a:p>
            <a:r>
              <a:rPr lang="en-GB" sz="1600" dirty="0"/>
              <a:t>A summary of key themes and findings to guide your conversations</a:t>
            </a:r>
            <a:br>
              <a:rPr lang="en-GB" sz="1600" dirty="0"/>
            </a:br>
            <a:endParaRPr lang="en-GB" sz="1600" dirty="0"/>
          </a:p>
        </p:txBody>
      </p:sp>
      <p:sp>
        <p:nvSpPr>
          <p:cNvPr id="5" name="TextBox 4">
            <a:extLst>
              <a:ext uri="{FF2B5EF4-FFF2-40B4-BE49-F238E27FC236}">
                <a16:creationId xmlns:a16="http://schemas.microsoft.com/office/drawing/2014/main" id="{87541151-E6F5-A6D5-FF96-216FCF26B342}"/>
              </a:ext>
            </a:extLst>
          </p:cNvPr>
          <p:cNvSpPr txBox="1"/>
          <p:nvPr/>
        </p:nvSpPr>
        <p:spPr>
          <a:xfrm>
            <a:off x="-31072" y="6488668"/>
            <a:ext cx="9015274" cy="276999"/>
          </a:xfrm>
          <a:prstGeom prst="rect">
            <a:avLst/>
          </a:prstGeom>
          <a:noFill/>
        </p:spPr>
        <p:txBody>
          <a:bodyPr wrap="square" lIns="91440" tIns="45720" rIns="91440" bIns="45720" anchor="t">
            <a:spAutoFit/>
          </a:bodyPr>
          <a:lstStyle/>
          <a:p>
            <a:r>
              <a:rPr lang="en-GB" sz="1200" dirty="0"/>
              <a:t>Sources: </a:t>
            </a:r>
            <a:endParaRPr lang="en-US" sz="1600" dirty="0">
              <a:cs typeface="Calibri"/>
            </a:endParaRPr>
          </a:p>
        </p:txBody>
      </p:sp>
    </p:spTree>
    <p:extLst>
      <p:ext uri="{BB962C8B-B14F-4D97-AF65-F5344CB8AC3E}">
        <p14:creationId xmlns:p14="http://schemas.microsoft.com/office/powerpoint/2010/main" val="3744687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4A174F8-EFEC-C38C-85CF-5F8144C1D9CE}"/>
              </a:ext>
            </a:extLst>
          </p:cNvPr>
          <p:cNvSpPr txBox="1">
            <a:spLocks/>
          </p:cNvSpPr>
          <p:nvPr/>
        </p:nvSpPr>
        <p:spPr>
          <a:xfrm>
            <a:off x="225995" y="958526"/>
            <a:ext cx="8842703" cy="792162"/>
          </a:xfrm>
          <a:prstGeom prst="rect">
            <a:avLst/>
          </a:prstGeom>
        </p:spPr>
        <p:txBody>
          <a:bodyPr lIns="91440" tIns="45720" rIns="91440" bIns="45720" anchor="t">
            <a:noAutofit/>
          </a:bodyPr>
          <a:lstStyle>
            <a:lvl1pPr algn="l" defTabSz="457200" rtl="0" eaLnBrk="1" latinLnBrk="0" hangingPunct="1">
              <a:spcBef>
                <a:spcPct val="0"/>
              </a:spcBef>
              <a:buNone/>
              <a:defRPr sz="3200" b="1" kern="1200">
                <a:solidFill>
                  <a:srgbClr val="5E5F5D"/>
                </a:solidFill>
                <a:latin typeface="Arial"/>
                <a:ea typeface="+mj-ea"/>
                <a:cs typeface="Arial"/>
              </a:defRPr>
            </a:lvl1pPr>
          </a:lstStyle>
          <a:p>
            <a:r>
              <a:rPr lang="en-GB" sz="2000" dirty="0">
                <a:latin typeface="+mn-lt"/>
              </a:rPr>
              <a:t>East Suffolk has an unusually varied deprivation profile. A larger proportion of the population is in the least deprived quintile </a:t>
            </a:r>
            <a:r>
              <a:rPr lang="en-GB" sz="2000" i="1" dirty="0">
                <a:latin typeface="+mn-lt"/>
              </a:rPr>
              <a:t>and</a:t>
            </a:r>
            <a:r>
              <a:rPr lang="en-GB" sz="2000" dirty="0">
                <a:latin typeface="+mn-lt"/>
              </a:rPr>
              <a:t> in the most deprived quintile than in Suffolk as a whole. Relative deprivation is particularly high in Lowestoft. </a:t>
            </a:r>
            <a:endParaRPr lang="en-GB" sz="2000" b="0" dirty="0">
              <a:latin typeface="+mn-lt"/>
            </a:endParaRPr>
          </a:p>
        </p:txBody>
      </p:sp>
      <p:sp>
        <p:nvSpPr>
          <p:cNvPr id="11" name="TextBox 10">
            <a:extLst>
              <a:ext uri="{FF2B5EF4-FFF2-40B4-BE49-F238E27FC236}">
                <a16:creationId xmlns:a16="http://schemas.microsoft.com/office/drawing/2014/main" id="{F8EA8C06-3C04-7F29-4B5F-EFB9746F8337}"/>
              </a:ext>
            </a:extLst>
          </p:cNvPr>
          <p:cNvSpPr txBox="1"/>
          <p:nvPr/>
        </p:nvSpPr>
        <p:spPr>
          <a:xfrm>
            <a:off x="4353317" y="7413919"/>
            <a:ext cx="4645897" cy="246221"/>
          </a:xfrm>
          <a:prstGeom prst="rect">
            <a:avLst/>
          </a:prstGeom>
          <a:noFill/>
        </p:spPr>
        <p:txBody>
          <a:bodyPr wrap="square" lIns="91440" tIns="45720" rIns="91440" bIns="45720" anchor="t">
            <a:spAutoFit/>
          </a:bodyPr>
          <a:lstStyle/>
          <a:p>
            <a:r>
              <a:rPr lang="en-GB" sz="1000" dirty="0">
                <a:latin typeface="Arial" panose="020B0604020202020204" pitchFamily="34" charset="0"/>
                <a:cs typeface="Arial" panose="020B0604020202020204" pitchFamily="34" charset="0"/>
              </a:rPr>
              <a:t>Sources: Indices of Deprivation 2019, ONS 2020 mid-year population estimates</a:t>
            </a:r>
            <a:endParaRPr lang="en-US" sz="1000" dirty="0">
              <a:latin typeface="Arial" panose="020B0604020202020204" pitchFamily="34" charset="0"/>
              <a:cs typeface="Arial" panose="020B0604020202020204" pitchFamily="34" charset="0"/>
            </a:endParaRPr>
          </a:p>
        </p:txBody>
      </p:sp>
      <p:sp>
        <p:nvSpPr>
          <p:cNvPr id="13" name="Text Box 2">
            <a:extLst>
              <a:ext uri="{FF2B5EF4-FFF2-40B4-BE49-F238E27FC236}">
                <a16:creationId xmlns:a16="http://schemas.microsoft.com/office/drawing/2014/main" id="{9808D9A0-77FE-4302-71A7-36EF6800A752}"/>
              </a:ext>
            </a:extLst>
          </p:cNvPr>
          <p:cNvSpPr txBox="1">
            <a:spLocks noChangeArrowheads="1"/>
          </p:cNvSpPr>
          <p:nvPr/>
        </p:nvSpPr>
        <p:spPr bwMode="auto">
          <a:xfrm>
            <a:off x="51422" y="7475856"/>
            <a:ext cx="3509416" cy="246222"/>
          </a:xfrm>
          <a:prstGeom prst="rect">
            <a:avLst/>
          </a:prstGeom>
          <a:noFill/>
          <a:ln>
            <a:noFill/>
          </a:ln>
          <a:effectLst/>
          <a:extLst>
            <a:ext uri="{909E8E84-426E-40DD-AFC4-6F175D3DCCD1}">
              <a14:hiddenFill xmlns:a14="http://schemas.microsoft.com/office/drawing/2010/main">
                <a:solidFill>
                  <a:srgbClr val="FFFFFF">
                    <a:alpha val="87000"/>
                  </a:srgbClr>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Crown copyright and database rights 2023 Ordnance Survey 100023395</a:t>
            </a:r>
            <a:endParaRPr kumimoji="0" lang="en-US" altLang="en-US"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3CA31C8-4054-1F92-C989-2888BD5353E4}"/>
              </a:ext>
            </a:extLst>
          </p:cNvPr>
          <p:cNvSpPr txBox="1"/>
          <p:nvPr/>
        </p:nvSpPr>
        <p:spPr>
          <a:xfrm>
            <a:off x="51422" y="2197035"/>
            <a:ext cx="5044685" cy="477053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cs typeface="Arial"/>
              </a:rPr>
              <a:t>More than a fifth of the population of East Suffolk (57,200 people) lives in neighbourhoods among the</a:t>
            </a:r>
            <a:r>
              <a:rPr lang="en-GB" sz="1600" b="1" dirty="0">
                <a:cs typeface="Arial"/>
              </a:rPr>
              <a:t> least deprived 20% of areas in England </a:t>
            </a:r>
            <a:r>
              <a:rPr lang="en-GB" sz="1600" dirty="0">
                <a:cs typeface="Arial"/>
              </a:rPr>
              <a:t>– the 2</a:t>
            </a:r>
            <a:r>
              <a:rPr lang="en-GB" sz="1600" baseline="30000" dirty="0">
                <a:cs typeface="Arial"/>
              </a:rPr>
              <a:t>nd</a:t>
            </a:r>
            <a:r>
              <a:rPr lang="en-GB" sz="1600" dirty="0">
                <a:cs typeface="Arial"/>
              </a:rPr>
              <a:t> highest proportion of any of Suffolk’s LTLAs</a:t>
            </a:r>
            <a:br>
              <a:rPr lang="en-GB" sz="1600" dirty="0">
                <a:cs typeface="Arial"/>
              </a:rPr>
            </a:br>
            <a:endParaRPr lang="en-GB" sz="1600" dirty="0">
              <a:cs typeface="Arial" panose="020B0604020202020204" pitchFamily="34" charset="0"/>
            </a:endParaRPr>
          </a:p>
          <a:p>
            <a:pPr marL="285750" indent="-285750">
              <a:buFont typeface="Arial" panose="020B0604020202020204" pitchFamily="34" charset="0"/>
              <a:buChar char="•"/>
            </a:pPr>
            <a:r>
              <a:rPr lang="en-GB" sz="1600" dirty="0">
                <a:cs typeface="Arial"/>
              </a:rPr>
              <a:t>East Suffolk also has the 2</a:t>
            </a:r>
            <a:r>
              <a:rPr lang="en-GB" sz="1600" baseline="30000" dirty="0">
                <a:cs typeface="Arial"/>
              </a:rPr>
              <a:t>nd</a:t>
            </a:r>
            <a:r>
              <a:rPr lang="en-GB" sz="1600" dirty="0">
                <a:cs typeface="Arial"/>
              </a:rPr>
              <a:t> highest proportion of its population in the </a:t>
            </a:r>
            <a:r>
              <a:rPr lang="en-GB" sz="1600" b="1" dirty="0">
                <a:cs typeface="Arial"/>
              </a:rPr>
              <a:t>most deprived quintile</a:t>
            </a:r>
            <a:r>
              <a:rPr lang="en-GB" sz="1600" dirty="0">
                <a:cs typeface="Arial"/>
              </a:rPr>
              <a:t> (12.5%) of Suffolk LTLAs, albeit a long way behind Ipswich (33.5%)</a:t>
            </a:r>
            <a:br>
              <a:rPr lang="en-GB" sz="1600" dirty="0">
                <a:cs typeface="Arial"/>
              </a:rPr>
            </a:br>
            <a:endParaRPr lang="en-GB" sz="1600" dirty="0">
              <a:cs typeface="Arial" panose="020B0604020202020204" pitchFamily="34" charset="0"/>
            </a:endParaRPr>
          </a:p>
          <a:p>
            <a:pPr marL="285750" indent="-285750">
              <a:buFont typeface="Arial" panose="020B0604020202020204" pitchFamily="34" charset="0"/>
              <a:buChar char="•"/>
            </a:pPr>
            <a:r>
              <a:rPr lang="en-GB" sz="1600" dirty="0">
                <a:cs typeface="Arial"/>
              </a:rPr>
              <a:t>Lowestoft accounts for the vast majority of the most deprived neighbourhoods in East Suffolk, though parts of Felixstowe and Beccles are also among the most 20% deprived of areas in England</a:t>
            </a:r>
            <a:br>
              <a:rPr lang="en-GB" sz="1600" dirty="0">
                <a:cs typeface="Arial"/>
              </a:rPr>
            </a:br>
            <a:endParaRPr lang="en-GB" sz="1600" dirty="0">
              <a:cs typeface="Arial" panose="020B0604020202020204" pitchFamily="34" charset="0"/>
            </a:endParaRPr>
          </a:p>
          <a:p>
            <a:pPr marL="285750" indent="-285750">
              <a:buFont typeface="Arial" panose="020B0604020202020204" pitchFamily="34" charset="0"/>
              <a:buChar char="•"/>
            </a:pPr>
            <a:r>
              <a:rPr lang="en-GB" sz="1600" dirty="0">
                <a:cs typeface="Arial"/>
              </a:rPr>
              <a:t>The Kesgrave, Martlesham, Woodbridge and Framlingham areas in particular have very low levels of relative deprivation</a:t>
            </a:r>
            <a:br>
              <a:rPr lang="en-GB" sz="1600" dirty="0">
                <a:cs typeface="Arial"/>
              </a:rPr>
            </a:br>
            <a:endParaRPr lang="en-GB" sz="1600" dirty="0">
              <a:cs typeface="Arial"/>
            </a:endParaRPr>
          </a:p>
          <a:p>
            <a:pPr marL="285750" indent="-285750">
              <a:buFont typeface="Arial" panose="020B0604020202020204" pitchFamily="34" charset="0"/>
              <a:buChar char="•"/>
            </a:pPr>
            <a:endParaRPr lang="en-GB" sz="1600" dirty="0">
              <a:cs typeface="Arial"/>
            </a:endParaRPr>
          </a:p>
        </p:txBody>
      </p:sp>
      <p:graphicFrame>
        <p:nvGraphicFramePr>
          <p:cNvPr id="18" name="Table 17">
            <a:extLst>
              <a:ext uri="{FF2B5EF4-FFF2-40B4-BE49-F238E27FC236}">
                <a16:creationId xmlns:a16="http://schemas.microsoft.com/office/drawing/2014/main" id="{46F53C97-5219-B894-3E3F-1805E440C451}"/>
              </a:ext>
            </a:extLst>
          </p:cNvPr>
          <p:cNvGraphicFramePr>
            <a:graphicFrameLocks noGrp="1"/>
          </p:cNvGraphicFramePr>
          <p:nvPr>
            <p:extLst>
              <p:ext uri="{D42A27DB-BD31-4B8C-83A1-F6EECF244321}">
                <p14:modId xmlns:p14="http://schemas.microsoft.com/office/powerpoint/2010/main" val="2716143408"/>
              </p:ext>
            </p:extLst>
          </p:nvPr>
        </p:nvGraphicFramePr>
        <p:xfrm>
          <a:off x="5205516" y="2549664"/>
          <a:ext cx="3654372" cy="3299706"/>
        </p:xfrm>
        <a:graphic>
          <a:graphicData uri="http://schemas.openxmlformats.org/drawingml/2006/table">
            <a:tbl>
              <a:tblPr/>
              <a:tblGrid>
                <a:gridCol w="1126663">
                  <a:extLst>
                    <a:ext uri="{9D8B030D-6E8A-4147-A177-3AD203B41FA5}">
                      <a16:colId xmlns:a16="http://schemas.microsoft.com/office/drawing/2014/main" val="2963258316"/>
                    </a:ext>
                  </a:extLst>
                </a:gridCol>
                <a:gridCol w="1166276">
                  <a:extLst>
                    <a:ext uri="{9D8B030D-6E8A-4147-A177-3AD203B41FA5}">
                      <a16:colId xmlns:a16="http://schemas.microsoft.com/office/drawing/2014/main" val="4069551829"/>
                    </a:ext>
                  </a:extLst>
                </a:gridCol>
                <a:gridCol w="700621">
                  <a:extLst>
                    <a:ext uri="{9D8B030D-6E8A-4147-A177-3AD203B41FA5}">
                      <a16:colId xmlns:a16="http://schemas.microsoft.com/office/drawing/2014/main" val="1315105584"/>
                    </a:ext>
                  </a:extLst>
                </a:gridCol>
                <a:gridCol w="660812">
                  <a:extLst>
                    <a:ext uri="{9D8B030D-6E8A-4147-A177-3AD203B41FA5}">
                      <a16:colId xmlns:a16="http://schemas.microsoft.com/office/drawing/2014/main" val="1345570027"/>
                    </a:ext>
                  </a:extLst>
                </a:gridCol>
              </a:tblGrid>
              <a:tr h="236444">
                <a:tc>
                  <a:txBody>
                    <a:bodyPr/>
                    <a:lstStyle/>
                    <a:p>
                      <a:pPr algn="l" fontAlgn="b"/>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East Suffolk</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Suffolk</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933434"/>
                  </a:ext>
                </a:extLst>
              </a:tr>
              <a:tr h="236444">
                <a:tc>
                  <a:txBody>
                    <a:bodyPr/>
                    <a:lstStyle/>
                    <a:p>
                      <a:pPr algn="l" fontAlgn="b"/>
                      <a:r>
                        <a:rPr lang="en-GB" sz="1100" b="1" i="0" u="none" strike="noStrike">
                          <a:solidFill>
                            <a:srgbClr val="000000"/>
                          </a:solidFill>
                          <a:effectLst/>
                          <a:latin typeface="Arial" panose="020B0604020202020204" pitchFamily="34" charset="0"/>
                          <a:cs typeface="Arial" panose="020B0604020202020204" pitchFamily="34" charset="0"/>
                        </a:rPr>
                        <a:t>Decile</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Population</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1447783"/>
                  </a:ext>
                </a:extLst>
              </a:tr>
              <a:tr h="467633">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 = most deprived</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16,049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rgbClr val="000000"/>
                          </a:solidFill>
                          <a:effectLst/>
                          <a:latin typeface="Arial" panose="020B0604020202020204" pitchFamily="34" charset="0"/>
                          <a:ea typeface="+mn-ea"/>
                          <a:cs typeface="Arial" panose="020B0604020202020204" pitchFamily="34" charset="0"/>
                        </a:rPr>
                        <a:t>6.4%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2733853"/>
                  </a:ext>
                </a:extLst>
              </a:tr>
              <a:tr h="23644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8570"/>
                    </a:solidFill>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15,140</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6.0%</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158015"/>
                  </a:ext>
                </a:extLst>
              </a:tr>
              <a:tr h="23644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276"/>
                    </a:solidFill>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15,472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rgbClr val="000000"/>
                          </a:solidFill>
                          <a:effectLst/>
                          <a:latin typeface="Arial" panose="020B0604020202020204" pitchFamily="34" charset="0"/>
                          <a:ea typeface="+mn-ea"/>
                          <a:cs typeface="Arial" panose="020B0604020202020204" pitchFamily="34" charset="0"/>
                        </a:rPr>
                        <a:t>6.2%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680856"/>
                  </a:ext>
                </a:extLst>
              </a:tr>
              <a:tr h="23644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F7B"/>
                    </a:solidFill>
                  </a:tcPr>
                </a:tc>
                <a:tc>
                  <a:txBody>
                    <a:bodyPr/>
                    <a:lstStyle/>
                    <a:p>
                      <a:pPr marL="0" algn="ctr" defTabSz="914400" rtl="0" eaLnBrk="1" fontAlgn="b" latinLnBrk="0" hangingPunct="1"/>
                      <a:r>
                        <a:rPr lang="en-GB" sz="1100" b="0" i="0" u="none" strike="noStrike" kern="1200">
                          <a:solidFill>
                            <a:srgbClr val="000000"/>
                          </a:solidFill>
                          <a:effectLst/>
                          <a:latin typeface="Arial" panose="020B0604020202020204" pitchFamily="34" charset="0"/>
                          <a:ea typeface="+mn-ea"/>
                          <a:cs typeface="Arial" panose="020B0604020202020204" pitchFamily="34" charset="0"/>
                        </a:rPr>
                        <a:t>34,975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a:solidFill>
                            <a:srgbClr val="000000"/>
                          </a:solidFill>
                          <a:effectLst/>
                          <a:latin typeface="Arial" panose="020B0604020202020204" pitchFamily="34" charset="0"/>
                          <a:ea typeface="+mn-ea"/>
                          <a:cs typeface="Arial" panose="020B0604020202020204" pitchFamily="34" charset="0"/>
                        </a:rPr>
                        <a:t>14.0%</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5844616"/>
                  </a:ext>
                </a:extLst>
              </a:tr>
              <a:tr h="23644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C81"/>
                    </a:solidFill>
                  </a:tcPr>
                </a:tc>
                <a:tc>
                  <a:txBody>
                    <a:bodyPr/>
                    <a:lstStyle/>
                    <a:p>
                      <a:pPr marL="0" algn="ctr" defTabSz="914400" rtl="0" eaLnBrk="1" fontAlgn="b" latinLnBrk="0" hangingPunct="1"/>
                      <a:r>
                        <a:rPr lang="en-GB" sz="1100" b="0" i="0" u="none" strike="noStrike" kern="1200">
                          <a:solidFill>
                            <a:srgbClr val="000000"/>
                          </a:solidFill>
                          <a:effectLst/>
                          <a:latin typeface="Arial" panose="020B0604020202020204" pitchFamily="34" charset="0"/>
                          <a:ea typeface="+mn-ea"/>
                          <a:cs typeface="Arial" panose="020B0604020202020204" pitchFamily="34" charset="0"/>
                        </a:rPr>
                        <a:t>42,799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17.1%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950047"/>
                  </a:ext>
                </a:extLst>
              </a:tr>
              <a:tr h="23644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683"/>
                    </a:solidFill>
                  </a:tcPr>
                </a:tc>
                <a:tc>
                  <a:txBody>
                    <a:bodyPr/>
                    <a:lstStyle/>
                    <a:p>
                      <a:pPr marL="0" algn="ctr" defTabSz="914400" rtl="0" eaLnBrk="1" fontAlgn="b" latinLnBrk="0" hangingPunct="1"/>
                      <a:r>
                        <a:rPr lang="en-GB" sz="1100" b="0" i="0" u="none" strike="noStrike" kern="1200">
                          <a:solidFill>
                            <a:srgbClr val="000000"/>
                          </a:solidFill>
                          <a:effectLst/>
                          <a:latin typeface="Arial" panose="020B0604020202020204" pitchFamily="34" charset="0"/>
                          <a:ea typeface="+mn-ea"/>
                          <a:cs typeface="Arial" panose="020B0604020202020204" pitchFamily="34" charset="0"/>
                        </a:rPr>
                        <a:t>28,802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11.5%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18.3%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5124619"/>
                  </a:ext>
                </a:extLst>
              </a:tr>
              <a:tr h="23644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82"/>
                    </a:solidFill>
                  </a:tcPr>
                </a:tc>
                <a:tc>
                  <a:txBody>
                    <a:bodyPr/>
                    <a:lstStyle/>
                    <a:p>
                      <a:pPr marL="0" algn="ctr" defTabSz="914400" rtl="0" eaLnBrk="1" fontAlgn="b" latinLnBrk="0" hangingPunct="1"/>
                      <a:r>
                        <a:rPr lang="en-GB" sz="1100" b="0" i="0" u="none" strike="noStrike" kern="1200">
                          <a:solidFill>
                            <a:srgbClr val="000000"/>
                          </a:solidFill>
                          <a:effectLst/>
                          <a:latin typeface="Arial" panose="020B0604020202020204" pitchFamily="34" charset="0"/>
                          <a:ea typeface="+mn-ea"/>
                          <a:cs typeface="Arial" panose="020B0604020202020204" pitchFamily="34" charset="0"/>
                        </a:rPr>
                        <a:t>17,168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6.9%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11.4%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06186"/>
                  </a:ext>
                </a:extLst>
              </a:tr>
              <a:tr h="23644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27F"/>
                    </a:solidFill>
                  </a:tcPr>
                </a:tc>
                <a:tc>
                  <a:txBody>
                    <a:bodyPr/>
                    <a:lstStyle/>
                    <a:p>
                      <a:pPr marL="0" algn="ctr" defTabSz="914400" rtl="0" eaLnBrk="1" fontAlgn="b" latinLnBrk="0" hangingPunct="1"/>
                      <a:r>
                        <a:rPr lang="en-GB" sz="1100" b="0" i="0" u="none" strike="noStrike" kern="1200">
                          <a:solidFill>
                            <a:srgbClr val="000000"/>
                          </a:solidFill>
                          <a:effectLst/>
                          <a:latin typeface="Arial" panose="020B0604020202020204" pitchFamily="34" charset="0"/>
                          <a:ea typeface="+mn-ea"/>
                          <a:cs typeface="Arial" panose="020B0604020202020204" pitchFamily="34" charset="0"/>
                        </a:rPr>
                        <a:t>22,768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9.1%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11.4%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551104"/>
                  </a:ext>
                </a:extLst>
              </a:tr>
              <a:tr h="23644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C97E"/>
                    </a:solidFill>
                  </a:tcPr>
                </a:tc>
                <a:tc>
                  <a:txBody>
                    <a:bodyPr/>
                    <a:lstStyle/>
                    <a:p>
                      <a:pPr marL="0" algn="ctr" defTabSz="914400" rtl="0" eaLnBrk="1" fontAlgn="b" latinLnBrk="0" hangingPunct="1"/>
                      <a:r>
                        <a:rPr lang="en-GB" sz="1100" b="0" i="0" u="none" strike="noStrike" kern="1200">
                          <a:solidFill>
                            <a:srgbClr val="000000"/>
                          </a:solidFill>
                          <a:effectLst/>
                          <a:latin typeface="Arial" panose="020B0604020202020204" pitchFamily="34" charset="0"/>
                          <a:ea typeface="+mn-ea"/>
                          <a:cs typeface="Arial" panose="020B0604020202020204" pitchFamily="34" charset="0"/>
                        </a:rPr>
                        <a:t>31,504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12.6%</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8170666"/>
                  </a:ext>
                </a:extLst>
              </a:tr>
              <a:tr h="467633">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 = least deprived</a:t>
                      </a:r>
                    </a:p>
                  </a:txBody>
                  <a:tcPr marL="3810" marR="3810" marT="3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25,696</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10.3%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198709"/>
                  </a:ext>
                </a:extLst>
              </a:tr>
            </a:tbl>
          </a:graphicData>
        </a:graphic>
      </p:graphicFrame>
      <p:sp>
        <p:nvSpPr>
          <p:cNvPr id="33" name="TextBox 32">
            <a:extLst>
              <a:ext uri="{FF2B5EF4-FFF2-40B4-BE49-F238E27FC236}">
                <a16:creationId xmlns:a16="http://schemas.microsoft.com/office/drawing/2014/main" id="{12C5DF66-2690-DBBA-A35A-967E72E838A8}"/>
              </a:ext>
            </a:extLst>
          </p:cNvPr>
          <p:cNvSpPr txBox="1"/>
          <p:nvPr/>
        </p:nvSpPr>
        <p:spPr>
          <a:xfrm>
            <a:off x="1450" y="6558786"/>
            <a:ext cx="4645897"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t>Sources: Indices of Deprivation 2019, ONS 2020 mid-year population estimates</a:t>
            </a:r>
            <a:endParaRPr lang="en-US" sz="1000" dirty="0"/>
          </a:p>
        </p:txBody>
      </p:sp>
      <p:sp>
        <p:nvSpPr>
          <p:cNvPr id="2" name="Oval 1">
            <a:extLst>
              <a:ext uri="{FF2B5EF4-FFF2-40B4-BE49-F238E27FC236}">
                <a16:creationId xmlns:a16="http://schemas.microsoft.com/office/drawing/2014/main" id="{C89F30C7-49E5-44AD-2B80-76B819B825E9}"/>
              </a:ext>
            </a:extLst>
          </p:cNvPr>
          <p:cNvSpPr/>
          <p:nvPr/>
        </p:nvSpPr>
        <p:spPr>
          <a:xfrm>
            <a:off x="7493568" y="3081348"/>
            <a:ext cx="1366319" cy="3439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79277DC4-4482-F1A7-4043-D337170A705A}"/>
              </a:ext>
            </a:extLst>
          </p:cNvPr>
          <p:cNvSpPr/>
          <p:nvPr/>
        </p:nvSpPr>
        <p:spPr>
          <a:xfrm>
            <a:off x="7493569" y="5445423"/>
            <a:ext cx="1366319" cy="3439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4654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7716-04A8-019C-6C65-5540C82C7356}"/>
              </a:ext>
            </a:extLst>
          </p:cNvPr>
          <p:cNvSpPr>
            <a:spLocks noGrp="1" noRot="1" noMove="1" noResize="1" noEditPoints="1" noAdjustHandles="1" noChangeArrowheads="1" noChangeShapeType="1"/>
          </p:cNvSpPr>
          <p:nvPr>
            <p:ph type="title"/>
          </p:nvPr>
        </p:nvSpPr>
        <p:spPr>
          <a:xfrm>
            <a:off x="183892" y="1021002"/>
            <a:ext cx="8842703" cy="1214197"/>
          </a:xfrm>
        </p:spPr>
        <p:txBody>
          <a:bodyPr lIns="91440" tIns="45720" rIns="91440" bIns="45720" anchor="t"/>
          <a:lstStyle/>
          <a:p>
            <a:r>
              <a:rPr lang="en-GB" sz="2000" dirty="0">
                <a:latin typeface="+mn-lt"/>
              </a:rPr>
              <a:t>Relative deprivation in East Suffolk has not changed significantly in recent years. </a:t>
            </a:r>
            <a:r>
              <a:rPr lang="en-GB" sz="2000" b="0" dirty="0">
                <a:latin typeface="+mn-lt"/>
              </a:rPr>
              <a:t>The 9 areas of Lowestoft which were in the 10% most deprived areas of England in 2015 </a:t>
            </a:r>
            <a:r>
              <a:rPr lang="en-GB" sz="2000" dirty="0">
                <a:latin typeface="+mn-lt"/>
              </a:rPr>
              <a:t>all remained in the lowest 10% in 2019 </a:t>
            </a:r>
            <a:r>
              <a:rPr lang="en-GB" sz="2000" b="0" dirty="0">
                <a:latin typeface="+mn-lt"/>
              </a:rPr>
              <a:t>- one area of Beccles also moved into the 10% most deprived areas.</a:t>
            </a:r>
          </a:p>
        </p:txBody>
      </p:sp>
      <p:sp>
        <p:nvSpPr>
          <p:cNvPr id="5" name="TextBox 4">
            <a:extLst>
              <a:ext uri="{FF2B5EF4-FFF2-40B4-BE49-F238E27FC236}">
                <a16:creationId xmlns:a16="http://schemas.microsoft.com/office/drawing/2014/main" id="{87541151-E6F5-A6D5-FF96-216FCF26B342}"/>
              </a:ext>
            </a:extLst>
          </p:cNvPr>
          <p:cNvSpPr txBox="1"/>
          <p:nvPr/>
        </p:nvSpPr>
        <p:spPr>
          <a:xfrm>
            <a:off x="-31072" y="6488668"/>
            <a:ext cx="9015274" cy="276999"/>
          </a:xfrm>
          <a:prstGeom prst="rect">
            <a:avLst/>
          </a:prstGeom>
          <a:noFill/>
        </p:spPr>
        <p:txBody>
          <a:bodyPr wrap="square" lIns="91440" tIns="45720" rIns="91440" bIns="45720" anchor="t">
            <a:spAutoFit/>
          </a:bodyPr>
          <a:lstStyle/>
          <a:p>
            <a:r>
              <a:rPr lang="en-GB" sz="1200" dirty="0"/>
              <a:t>Source: </a:t>
            </a:r>
            <a:r>
              <a:rPr lang="en-GB" sz="1200" dirty="0">
                <a:hlinkClick r:id="rId2"/>
              </a:rPr>
              <a:t>Analysing the Indices of Deprivation </a:t>
            </a:r>
            <a:endParaRPr lang="en-US" sz="1600" dirty="0">
              <a:cs typeface="Calibri"/>
            </a:endParaRPr>
          </a:p>
        </p:txBody>
      </p:sp>
      <p:pic>
        <p:nvPicPr>
          <p:cNvPr id="7" name="Picture 7">
            <a:extLst>
              <a:ext uri="{FF2B5EF4-FFF2-40B4-BE49-F238E27FC236}">
                <a16:creationId xmlns:a16="http://schemas.microsoft.com/office/drawing/2014/main" id="{B426A833-7CE7-DA50-7122-5D3FDA1DA085}"/>
              </a:ext>
            </a:extLst>
          </p:cNvPr>
          <p:cNvPicPr>
            <a:picLocks noChangeAspect="1"/>
          </p:cNvPicPr>
          <p:nvPr/>
        </p:nvPicPr>
        <p:blipFill>
          <a:blip r:embed="rId3"/>
          <a:srcRect/>
          <a:stretch/>
        </p:blipFill>
        <p:spPr>
          <a:xfrm>
            <a:off x="518967" y="2343736"/>
            <a:ext cx="3957598" cy="3108687"/>
          </a:xfrm>
          <a:prstGeom prst="rect">
            <a:avLst/>
          </a:prstGeom>
        </p:spPr>
      </p:pic>
      <p:pic>
        <p:nvPicPr>
          <p:cNvPr id="8" name="Picture 8">
            <a:extLst>
              <a:ext uri="{FF2B5EF4-FFF2-40B4-BE49-F238E27FC236}">
                <a16:creationId xmlns:a16="http://schemas.microsoft.com/office/drawing/2014/main" id="{96F1C887-2E18-F93B-4240-138F2BF8D6F4}"/>
              </a:ext>
            </a:extLst>
          </p:cNvPr>
          <p:cNvPicPr>
            <a:picLocks noChangeAspect="1"/>
          </p:cNvPicPr>
          <p:nvPr/>
        </p:nvPicPr>
        <p:blipFill>
          <a:blip r:embed="rId4"/>
          <a:srcRect/>
          <a:stretch/>
        </p:blipFill>
        <p:spPr>
          <a:xfrm>
            <a:off x="4691438" y="2343737"/>
            <a:ext cx="3933595" cy="3144788"/>
          </a:xfrm>
          <a:prstGeom prst="rect">
            <a:avLst/>
          </a:prstGeom>
        </p:spPr>
      </p:pic>
      <p:sp>
        <p:nvSpPr>
          <p:cNvPr id="9" name="TextBox 8">
            <a:extLst>
              <a:ext uri="{FF2B5EF4-FFF2-40B4-BE49-F238E27FC236}">
                <a16:creationId xmlns:a16="http://schemas.microsoft.com/office/drawing/2014/main" id="{308F88E7-9765-20A2-0FCC-7169BB0C8DE7}"/>
              </a:ext>
            </a:extLst>
          </p:cNvPr>
          <p:cNvSpPr txBox="1"/>
          <p:nvPr/>
        </p:nvSpPr>
        <p:spPr>
          <a:xfrm>
            <a:off x="304093" y="5411450"/>
            <a:ext cx="868010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600" dirty="0">
                <a:cs typeface="Arial" panose="020B0604020202020204" pitchFamily="34" charset="0"/>
              </a:rPr>
              <a:t>While the education, skills and training domain improved between 2015 and 2019, it remains particularly low.</a:t>
            </a:r>
          </a:p>
          <a:p>
            <a:pPr marL="285750" indent="-285750">
              <a:buFont typeface="Arial"/>
              <a:buChar char="•"/>
            </a:pPr>
            <a:r>
              <a:rPr lang="en-GB" sz="1600" dirty="0">
                <a:cs typeface="Arial" panose="020B0604020202020204" pitchFamily="34" charset="0"/>
              </a:rPr>
              <a:t>Ranking in the domains of Barriers to Housing and Services, Income Affecting Children (IDACI),  and Living Environment worsened between 2015 and 2019 – again some of this reflects rurality</a:t>
            </a:r>
          </a:p>
        </p:txBody>
      </p:sp>
    </p:spTree>
    <p:extLst>
      <p:ext uri="{BB962C8B-B14F-4D97-AF65-F5344CB8AC3E}">
        <p14:creationId xmlns:p14="http://schemas.microsoft.com/office/powerpoint/2010/main" val="383297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78126-3B33-6227-362F-67252D3098BC}"/>
              </a:ext>
            </a:extLst>
          </p:cNvPr>
          <p:cNvSpPr>
            <a:spLocks noGrp="1"/>
          </p:cNvSpPr>
          <p:nvPr>
            <p:ph type="title"/>
          </p:nvPr>
        </p:nvSpPr>
        <p:spPr>
          <a:xfrm>
            <a:off x="222352" y="951187"/>
            <a:ext cx="8742788" cy="792162"/>
          </a:xfrm>
        </p:spPr>
        <p:txBody>
          <a:bodyPr/>
          <a:lstStyle/>
          <a:p>
            <a:r>
              <a:rPr lang="en-GB" sz="2000" dirty="0">
                <a:latin typeface="+mn-lt"/>
              </a:rPr>
              <a:t>The 2019 Indices of Multiple Deprivation show this concentration of deprivation particularly in Lowestoft and Felixstowe. The domains of deprivation relating to income, employment and children all over-index compared to the rest of Suffolk</a:t>
            </a:r>
          </a:p>
        </p:txBody>
      </p:sp>
      <p:pic>
        <p:nvPicPr>
          <p:cNvPr id="4" name="Picture 4" descr="Map&#10;&#10;Description automatically generated">
            <a:extLst>
              <a:ext uri="{FF2B5EF4-FFF2-40B4-BE49-F238E27FC236}">
                <a16:creationId xmlns:a16="http://schemas.microsoft.com/office/drawing/2014/main" id="{BF1390E7-76AB-38FC-EF36-BE35AD8ED0EF}"/>
              </a:ext>
            </a:extLst>
          </p:cNvPr>
          <p:cNvPicPr>
            <a:picLocks noGrp="1" noChangeAspect="1"/>
          </p:cNvPicPr>
          <p:nvPr>
            <p:ph idx="1"/>
          </p:nvPr>
        </p:nvPicPr>
        <p:blipFill>
          <a:blip r:embed="rId2"/>
          <a:stretch>
            <a:fillRect/>
          </a:stretch>
        </p:blipFill>
        <p:spPr>
          <a:xfrm>
            <a:off x="5277760" y="1914408"/>
            <a:ext cx="2678342" cy="4660667"/>
          </a:xfrm>
        </p:spPr>
      </p:pic>
      <p:sp>
        <p:nvSpPr>
          <p:cNvPr id="5" name="TextBox 1">
            <a:extLst>
              <a:ext uri="{FF2B5EF4-FFF2-40B4-BE49-F238E27FC236}">
                <a16:creationId xmlns:a16="http://schemas.microsoft.com/office/drawing/2014/main" id="{679F775C-B4B3-9529-7C9D-2F9815371C65}"/>
              </a:ext>
            </a:extLst>
          </p:cNvPr>
          <p:cNvSpPr txBox="1"/>
          <p:nvPr/>
        </p:nvSpPr>
        <p:spPr>
          <a:xfrm>
            <a:off x="178860" y="2130979"/>
            <a:ext cx="1453537" cy="6001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a:latin typeface="Arial" panose="020B0604020202020204" pitchFamily="34" charset="0"/>
                <a:cs typeface="Arial" panose="020B0604020202020204" pitchFamily="34" charset="0"/>
              </a:rPr>
              <a:t>Index of Multiple Deprivation 2019: composite index</a:t>
            </a:r>
          </a:p>
        </p:txBody>
      </p:sp>
      <p:pic>
        <p:nvPicPr>
          <p:cNvPr id="6" name="Picture 5">
            <a:extLst>
              <a:ext uri="{FF2B5EF4-FFF2-40B4-BE49-F238E27FC236}">
                <a16:creationId xmlns:a16="http://schemas.microsoft.com/office/drawing/2014/main" id="{3FCCE973-2A66-9073-934A-DDCE05C57D60}"/>
              </a:ext>
            </a:extLst>
          </p:cNvPr>
          <p:cNvPicPr>
            <a:picLocks noChangeAspect="1"/>
          </p:cNvPicPr>
          <p:nvPr/>
        </p:nvPicPr>
        <p:blipFill>
          <a:blip r:embed="rId3"/>
          <a:stretch>
            <a:fillRect/>
          </a:stretch>
        </p:blipFill>
        <p:spPr>
          <a:xfrm>
            <a:off x="7453553" y="5478734"/>
            <a:ext cx="1511587" cy="985817"/>
          </a:xfrm>
          <a:prstGeom prst="rect">
            <a:avLst/>
          </a:prstGeom>
        </p:spPr>
      </p:pic>
      <p:sp>
        <p:nvSpPr>
          <p:cNvPr id="7" name="TextBox 1">
            <a:extLst>
              <a:ext uri="{FF2B5EF4-FFF2-40B4-BE49-F238E27FC236}">
                <a16:creationId xmlns:a16="http://schemas.microsoft.com/office/drawing/2014/main" id="{689026B3-4367-18C8-686F-923627237662}"/>
              </a:ext>
            </a:extLst>
          </p:cNvPr>
          <p:cNvSpPr txBox="1"/>
          <p:nvPr/>
        </p:nvSpPr>
        <p:spPr>
          <a:xfrm>
            <a:off x="4915446" y="6575075"/>
            <a:ext cx="4645897" cy="2462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t>Sources: Indices of Deprivation 2019, ONS 2020 mid-year population estimates</a:t>
            </a:r>
            <a:endParaRPr lang="en-US" sz="1000" dirty="0"/>
          </a:p>
        </p:txBody>
      </p:sp>
      <p:sp>
        <p:nvSpPr>
          <p:cNvPr id="8" name="Text Box 2">
            <a:extLst>
              <a:ext uri="{FF2B5EF4-FFF2-40B4-BE49-F238E27FC236}">
                <a16:creationId xmlns:a16="http://schemas.microsoft.com/office/drawing/2014/main" id="{CA5A4F50-5CED-1DC7-9280-9CB104F939E9}"/>
              </a:ext>
            </a:extLst>
          </p:cNvPr>
          <p:cNvSpPr txBox="1">
            <a:spLocks noChangeArrowheads="1"/>
          </p:cNvSpPr>
          <p:nvPr/>
        </p:nvSpPr>
        <p:spPr bwMode="auto">
          <a:xfrm>
            <a:off x="17555" y="6679989"/>
            <a:ext cx="3509416" cy="246222"/>
          </a:xfrm>
          <a:prstGeom prst="rect">
            <a:avLst/>
          </a:prstGeom>
          <a:noFill/>
          <a:ln>
            <a:noFill/>
          </a:ln>
          <a:effectLst/>
          <a:extLst>
            <a:ext uri="{909E8E84-426E-40DD-AFC4-6F175D3DCCD1}">
              <a14:hiddenFill xmlns:a14="http://schemas.microsoft.com/office/drawing/2010/main">
                <a:solidFill>
                  <a:srgbClr val="FFFFFF">
                    <a:alpha val="87000"/>
                  </a:srgbClr>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Crown copyright and database rights 2023 Ordnance Survey 100023395</a:t>
            </a:r>
            <a:endParaRPr kumimoji="0" lang="en-US" altLang="en-US"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9BCAF3E3-BE4D-C0BF-809A-32C7DB4FC01C}"/>
              </a:ext>
            </a:extLst>
          </p:cNvPr>
          <p:cNvGraphicFramePr>
            <a:graphicFrameLocks noGrp="1"/>
          </p:cNvGraphicFramePr>
          <p:nvPr>
            <p:extLst>
              <p:ext uri="{D42A27DB-BD31-4B8C-83A1-F6EECF244321}">
                <p14:modId xmlns:p14="http://schemas.microsoft.com/office/powerpoint/2010/main" val="1417534723"/>
              </p:ext>
            </p:extLst>
          </p:nvPr>
        </p:nvGraphicFramePr>
        <p:xfrm>
          <a:off x="570377" y="2933069"/>
          <a:ext cx="3679901" cy="2545665"/>
        </p:xfrm>
        <a:graphic>
          <a:graphicData uri="http://schemas.openxmlformats.org/drawingml/2006/table">
            <a:tbl>
              <a:tblPr/>
              <a:tblGrid>
                <a:gridCol w="1123471">
                  <a:extLst>
                    <a:ext uri="{9D8B030D-6E8A-4147-A177-3AD203B41FA5}">
                      <a16:colId xmlns:a16="http://schemas.microsoft.com/office/drawing/2014/main" val="2594799795"/>
                    </a:ext>
                  </a:extLst>
                </a:gridCol>
                <a:gridCol w="1108446">
                  <a:extLst>
                    <a:ext uri="{9D8B030D-6E8A-4147-A177-3AD203B41FA5}">
                      <a16:colId xmlns:a16="http://schemas.microsoft.com/office/drawing/2014/main" val="3076863250"/>
                    </a:ext>
                  </a:extLst>
                </a:gridCol>
                <a:gridCol w="585594">
                  <a:extLst>
                    <a:ext uri="{9D8B030D-6E8A-4147-A177-3AD203B41FA5}">
                      <a16:colId xmlns:a16="http://schemas.microsoft.com/office/drawing/2014/main" val="1372769111"/>
                    </a:ext>
                  </a:extLst>
                </a:gridCol>
                <a:gridCol w="862390">
                  <a:extLst>
                    <a:ext uri="{9D8B030D-6E8A-4147-A177-3AD203B41FA5}">
                      <a16:colId xmlns:a16="http://schemas.microsoft.com/office/drawing/2014/main" val="2750165154"/>
                    </a:ext>
                  </a:extLst>
                </a:gridCol>
              </a:tblGrid>
              <a:tr h="417676">
                <a:tc>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61" marR="2861" marT="2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East Suffolk</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Suffolk</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615287"/>
                  </a:ext>
                </a:extLst>
              </a:tr>
              <a:tr h="417676">
                <a:tc>
                  <a:txBody>
                    <a:bodyPr/>
                    <a:lstStyle/>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2861" marR="2861" marT="2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Count</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289028"/>
                  </a:ext>
                </a:extLst>
              </a:tr>
              <a:tr h="417676">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Income</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15,419</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11.5%</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8B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10.2%</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5D7"/>
                    </a:solidFill>
                  </a:tcPr>
                </a:tc>
                <a:extLst>
                  <a:ext uri="{0D108BD9-81ED-4DB2-BD59-A6C34878D82A}">
                    <a16:rowId xmlns:a16="http://schemas.microsoft.com/office/drawing/2014/main" val="1805135174"/>
                  </a:ext>
                </a:extLst>
              </a:tr>
              <a:tr h="417676">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Employment</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13,210</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9.9%</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BDE"/>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8.3%</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FF"/>
                    </a:solidFill>
                  </a:tcPr>
                </a:tc>
                <a:extLst>
                  <a:ext uri="{0D108BD9-81ED-4DB2-BD59-A6C34878D82A}">
                    <a16:rowId xmlns:a16="http://schemas.microsoft.com/office/drawing/2014/main" val="1100296123"/>
                  </a:ext>
                </a:extLst>
              </a:tr>
              <a:tr h="417676">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IDACI</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6,352</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15.2%</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13.6%</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8C8E"/>
                    </a:solidFill>
                  </a:tcPr>
                </a:tc>
                <a:extLst>
                  <a:ext uri="{0D108BD9-81ED-4DB2-BD59-A6C34878D82A}">
                    <a16:rowId xmlns:a16="http://schemas.microsoft.com/office/drawing/2014/main" val="2119323046"/>
                  </a:ext>
                </a:extLst>
              </a:tr>
              <a:tr h="457285">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IDAOPI</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9,155</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10.5%</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DD0"/>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10.4%</a:t>
                      </a:r>
                    </a:p>
                  </a:txBody>
                  <a:tcPr marL="2861" marR="2861" marT="28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1D3"/>
                    </a:solidFill>
                  </a:tcPr>
                </a:tc>
                <a:extLst>
                  <a:ext uri="{0D108BD9-81ED-4DB2-BD59-A6C34878D82A}">
                    <a16:rowId xmlns:a16="http://schemas.microsoft.com/office/drawing/2014/main" val="1141945668"/>
                  </a:ext>
                </a:extLst>
              </a:tr>
            </a:tbl>
          </a:graphicData>
        </a:graphic>
      </p:graphicFrame>
      <p:sp>
        <p:nvSpPr>
          <p:cNvPr id="9" name="TextBox 8">
            <a:extLst>
              <a:ext uri="{FF2B5EF4-FFF2-40B4-BE49-F238E27FC236}">
                <a16:creationId xmlns:a16="http://schemas.microsoft.com/office/drawing/2014/main" id="{CE9AA85D-DC0C-1BEC-A557-4C9969AE5F36}"/>
              </a:ext>
            </a:extLst>
          </p:cNvPr>
          <p:cNvSpPr txBox="1"/>
          <p:nvPr/>
        </p:nvSpPr>
        <p:spPr>
          <a:xfrm>
            <a:off x="222352" y="5818220"/>
            <a:ext cx="4645897" cy="646331"/>
          </a:xfrm>
          <a:prstGeom prst="rect">
            <a:avLst/>
          </a:prstGeom>
          <a:noFill/>
        </p:spPr>
        <p:txBody>
          <a:bodyPr wrap="square" rtlCol="0">
            <a:spAutoFit/>
          </a:bodyPr>
          <a:lstStyle/>
          <a:p>
            <a:r>
              <a:rPr lang="en-GB" dirty="0"/>
              <a:t>Note – this data all predates the pandemic and the current cost of living crisis</a:t>
            </a:r>
          </a:p>
        </p:txBody>
      </p:sp>
    </p:spTree>
    <p:extLst>
      <p:ext uri="{BB962C8B-B14F-4D97-AF65-F5344CB8AC3E}">
        <p14:creationId xmlns:p14="http://schemas.microsoft.com/office/powerpoint/2010/main" val="2793614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435" y="1014522"/>
            <a:ext cx="9048565" cy="695415"/>
          </a:xfrm>
        </p:spPr>
        <p:txBody>
          <a:bodyPr/>
          <a:lstStyle/>
          <a:p>
            <a:r>
              <a:rPr lang="en-US" sz="2000" dirty="0">
                <a:latin typeface="+mn-lt"/>
              </a:rPr>
              <a:t>Parts of Lowestoft and Ipswich have the highest percentage of children eligible for free school meals in Suffolk…</a:t>
            </a:r>
            <a:endParaRPr lang="en-US" sz="2000" b="0" dirty="0">
              <a:latin typeface="+mn-lt"/>
            </a:endParaRPr>
          </a:p>
        </p:txBody>
      </p:sp>
      <p:sp>
        <p:nvSpPr>
          <p:cNvPr id="5" name="Content Placeholder 4"/>
          <p:cNvSpPr>
            <a:spLocks noGrp="1"/>
          </p:cNvSpPr>
          <p:nvPr>
            <p:ph idx="1"/>
          </p:nvPr>
        </p:nvSpPr>
        <p:spPr>
          <a:xfrm>
            <a:off x="196703" y="1930767"/>
            <a:ext cx="8750594" cy="1883558"/>
          </a:xfrm>
        </p:spPr>
        <p:txBody>
          <a:bodyPr>
            <a:noAutofit/>
          </a:bodyPr>
          <a:lstStyle/>
          <a:p>
            <a:r>
              <a:rPr lang="en-GB" sz="1600" dirty="0">
                <a:latin typeface="+mn-lt"/>
              </a:rPr>
              <a:t>IDACI measures the proportion of all children aged 0 to 15 living in income deprived families. The score, </a:t>
            </a:r>
            <a:r>
              <a:rPr lang="en-GB" sz="1600" b="1" dirty="0">
                <a:solidFill>
                  <a:srgbClr val="FF0000"/>
                </a:solidFill>
                <a:latin typeface="+mn-lt"/>
              </a:rPr>
              <a:t>15.0 for East Suffolk</a:t>
            </a:r>
            <a:r>
              <a:rPr lang="en-GB" sz="1600" dirty="0">
                <a:latin typeface="+mn-lt"/>
              </a:rPr>
              <a:t>, represents the actual proportion (%) of children living in families who were income deprived.</a:t>
            </a:r>
            <a:br>
              <a:rPr lang="en-GB" sz="1600" dirty="0">
                <a:latin typeface="+mn-lt"/>
              </a:rPr>
            </a:br>
            <a:endParaRPr lang="en-GB" sz="1600" dirty="0">
              <a:latin typeface="+mn-lt"/>
            </a:endParaRPr>
          </a:p>
          <a:p>
            <a:r>
              <a:rPr lang="en-GB" sz="1600" dirty="0">
                <a:latin typeface="+mn-lt"/>
              </a:rPr>
              <a:t>East Suffolk is ranked </a:t>
            </a:r>
            <a:r>
              <a:rPr lang="en-GB" sz="1600" b="1" dirty="0">
                <a:solidFill>
                  <a:srgbClr val="FF0000"/>
                </a:solidFill>
                <a:latin typeface="+mn-lt"/>
              </a:rPr>
              <a:t>151 out of all 326 authorities in England</a:t>
            </a:r>
            <a:r>
              <a:rPr lang="en-GB" sz="1600" dirty="0">
                <a:latin typeface="+mn-lt"/>
              </a:rPr>
              <a:t> for income deprivation among children (IDACI, 2019). East Suffolk is 5th in its CIPFA nearest neighbour group (Wyre is highest with 16.3%). </a:t>
            </a:r>
          </a:p>
          <a:p>
            <a:endParaRPr lang="en-GB" sz="1600" dirty="0">
              <a:latin typeface="+mn-lt"/>
            </a:endParaRPr>
          </a:p>
          <a:p>
            <a:r>
              <a:rPr lang="en-GB" sz="1600" dirty="0">
                <a:latin typeface="+mn-lt"/>
              </a:rPr>
              <a:t>In March 2021, </a:t>
            </a:r>
            <a:r>
              <a:rPr lang="en-GB" sz="1600" b="1" dirty="0">
                <a:solidFill>
                  <a:srgbClr val="FF0000"/>
                </a:solidFill>
                <a:latin typeface="+mn-lt"/>
              </a:rPr>
              <a:t>7,419</a:t>
            </a:r>
            <a:r>
              <a:rPr lang="en-GB" sz="1600" dirty="0">
                <a:latin typeface="+mn-lt"/>
              </a:rPr>
              <a:t> children in East Suffolk were living in relative low income (data from DWP and HMRC), the highest count in a Suffolk LTLA.</a:t>
            </a:r>
            <a:br>
              <a:rPr lang="en-GB" sz="1600" dirty="0">
                <a:latin typeface="+mn-lt"/>
              </a:rPr>
            </a:br>
            <a:endParaRPr lang="en-GB" sz="1600" dirty="0">
              <a:latin typeface="+mn-lt"/>
            </a:endParaRPr>
          </a:p>
          <a:p>
            <a:r>
              <a:rPr lang="en-GB" sz="1600" dirty="0">
                <a:latin typeface="+mn-lt"/>
              </a:rPr>
              <a:t>However, in some areas of East Suffolk, Free School Meals data suggests many children will be living in absolute poverty. At least </a:t>
            </a:r>
            <a:r>
              <a:rPr lang="en-GB" sz="1600" b="1" dirty="0">
                <a:solidFill>
                  <a:srgbClr val="FF0000"/>
                </a:solidFill>
                <a:latin typeface="+mn-lt"/>
              </a:rPr>
              <a:t>40% </a:t>
            </a:r>
            <a:r>
              <a:rPr lang="en-GB" sz="1600" dirty="0">
                <a:latin typeface="+mn-lt"/>
              </a:rPr>
              <a:t>of all children in Gunton West, Lowestoft Central, Pakefield North, and Lowestoft Harbour and Kirkley; between </a:t>
            </a:r>
            <a:r>
              <a:rPr lang="en-GB" sz="1600" b="1" dirty="0">
                <a:solidFill>
                  <a:srgbClr val="FF0000"/>
                </a:solidFill>
                <a:latin typeface="+mn-lt"/>
              </a:rPr>
              <a:t>30 – 34.9% </a:t>
            </a:r>
            <a:r>
              <a:rPr lang="en-GB" sz="1600" dirty="0">
                <a:latin typeface="+mn-lt"/>
              </a:rPr>
              <a:t>of children in Felixstowe West and Normanston &amp; Oulton Broad East; and </a:t>
            </a:r>
            <a:r>
              <a:rPr lang="en-GB" sz="1600" b="1" dirty="0">
                <a:solidFill>
                  <a:srgbClr val="FF0000"/>
                </a:solidFill>
                <a:latin typeface="+mn-lt"/>
              </a:rPr>
              <a:t>25-29.9% </a:t>
            </a:r>
            <a:r>
              <a:rPr lang="en-GB" sz="1600" dirty="0">
                <a:latin typeface="+mn-lt"/>
              </a:rPr>
              <a:t>of children in Oulton  and Southwold, Reydon &amp; Wrentham </a:t>
            </a:r>
            <a:r>
              <a:rPr lang="en-GB" sz="1600" b="1" dirty="0">
                <a:solidFill>
                  <a:srgbClr val="FF0000"/>
                </a:solidFill>
                <a:latin typeface="+mn-lt"/>
              </a:rPr>
              <a:t>25-29.9</a:t>
            </a:r>
            <a:r>
              <a:rPr lang="en-GB" sz="1600" dirty="0">
                <a:latin typeface="+mn-lt"/>
              </a:rPr>
              <a:t> are in receipt of free school meals. As the income threshold for receiving free school meals is so low, these children are likely to be living in absolute poverty, not just relative deprivation.</a:t>
            </a:r>
          </a:p>
        </p:txBody>
      </p:sp>
      <p:sp>
        <p:nvSpPr>
          <p:cNvPr id="7" name="TextBox 6">
            <a:extLst>
              <a:ext uri="{FF2B5EF4-FFF2-40B4-BE49-F238E27FC236}">
                <a16:creationId xmlns:a16="http://schemas.microsoft.com/office/drawing/2014/main" id="{0071B034-6E52-D49A-37A2-40ABC5B813C0}"/>
              </a:ext>
            </a:extLst>
          </p:cNvPr>
          <p:cNvSpPr txBox="1"/>
          <p:nvPr/>
        </p:nvSpPr>
        <p:spPr>
          <a:xfrm>
            <a:off x="-31072" y="6585490"/>
            <a:ext cx="8420470" cy="276999"/>
          </a:xfrm>
          <a:prstGeom prst="rect">
            <a:avLst/>
          </a:prstGeom>
          <a:noFill/>
        </p:spPr>
        <p:txBody>
          <a:bodyPr wrap="square">
            <a:spAutoFit/>
          </a:bodyPr>
          <a:lstStyle/>
          <a:p>
            <a:r>
              <a:rPr lang="en-GB" sz="1200" dirty="0"/>
              <a:t>Source: </a:t>
            </a:r>
            <a:r>
              <a:rPr lang="en-GB" sz="1200" dirty="0">
                <a:hlinkClick r:id="rId3"/>
              </a:rPr>
              <a:t>Healthy Suffolk Cost of Living dashboard</a:t>
            </a:r>
            <a:r>
              <a:rPr lang="en-GB" sz="1200" dirty="0"/>
              <a:t>, </a:t>
            </a:r>
            <a:r>
              <a:rPr lang="en-GB" sz="1200" dirty="0">
                <a:hlinkClick r:id="rId4"/>
              </a:rPr>
              <a:t>LGInform IDACI report</a:t>
            </a:r>
            <a:r>
              <a:rPr lang="en-GB" sz="1200" dirty="0"/>
              <a:t>; FSM Data SCC January 2022</a:t>
            </a:r>
          </a:p>
        </p:txBody>
      </p:sp>
    </p:spTree>
    <p:extLst>
      <p:ext uri="{BB962C8B-B14F-4D97-AF65-F5344CB8AC3E}">
        <p14:creationId xmlns:p14="http://schemas.microsoft.com/office/powerpoint/2010/main" val="327596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867" y="1090841"/>
            <a:ext cx="8862133" cy="1160072"/>
          </a:xfrm>
        </p:spPr>
        <p:txBody>
          <a:bodyPr/>
          <a:lstStyle/>
          <a:p>
            <a:pPr marL="0" indent="0">
              <a:buNone/>
            </a:pPr>
            <a:r>
              <a:rPr lang="en-GB" sz="2000" dirty="0">
                <a:latin typeface="+mn-lt"/>
              </a:rPr>
              <a:t>… and the number of East Suffolk residents helped by foodbanks has increased in recent months, with the number of food parcels distributed also increasing</a:t>
            </a:r>
          </a:p>
        </p:txBody>
      </p:sp>
      <p:sp>
        <p:nvSpPr>
          <p:cNvPr id="2" name="TextBox 1">
            <a:extLst>
              <a:ext uri="{FF2B5EF4-FFF2-40B4-BE49-F238E27FC236}">
                <a16:creationId xmlns:a16="http://schemas.microsoft.com/office/drawing/2014/main" id="{5669B49A-DA55-E1B1-1C61-E2B73D641F4F}"/>
              </a:ext>
            </a:extLst>
          </p:cNvPr>
          <p:cNvSpPr txBox="1"/>
          <p:nvPr/>
        </p:nvSpPr>
        <p:spPr>
          <a:xfrm>
            <a:off x="-31072" y="6488668"/>
            <a:ext cx="8420470" cy="276999"/>
          </a:xfrm>
          <a:prstGeom prst="rect">
            <a:avLst/>
          </a:prstGeom>
          <a:noFill/>
        </p:spPr>
        <p:txBody>
          <a:bodyPr wrap="square">
            <a:spAutoFit/>
          </a:bodyPr>
          <a:lstStyle/>
          <a:p>
            <a:r>
              <a:rPr lang="en-GB" sz="1200" dirty="0"/>
              <a:t>Sources: </a:t>
            </a:r>
            <a:r>
              <a:rPr lang="en-GB" sz="1200" dirty="0">
                <a:hlinkClick r:id="rId3"/>
              </a:rPr>
              <a:t>Healthy Suffolk Cost of Living dashboard</a:t>
            </a:r>
            <a:endParaRPr lang="en-GB" sz="1200" dirty="0"/>
          </a:p>
        </p:txBody>
      </p:sp>
      <p:pic>
        <p:nvPicPr>
          <p:cNvPr id="6" name="Picture 5">
            <a:extLst>
              <a:ext uri="{FF2B5EF4-FFF2-40B4-BE49-F238E27FC236}">
                <a16:creationId xmlns:a16="http://schemas.microsoft.com/office/drawing/2014/main" id="{85E00C7B-079B-F71C-A6E4-2543D21DD14D}"/>
              </a:ext>
            </a:extLst>
          </p:cNvPr>
          <p:cNvPicPr>
            <a:picLocks noChangeAspect="1"/>
          </p:cNvPicPr>
          <p:nvPr/>
        </p:nvPicPr>
        <p:blipFill>
          <a:blip r:embed="rId4"/>
          <a:srcRect/>
          <a:stretch/>
        </p:blipFill>
        <p:spPr>
          <a:xfrm>
            <a:off x="483118" y="1868827"/>
            <a:ext cx="8177763" cy="4588155"/>
          </a:xfrm>
          <a:prstGeom prst="rect">
            <a:avLst/>
          </a:prstGeom>
          <a:ln>
            <a:solidFill>
              <a:schemeClr val="accent1"/>
            </a:solidFill>
          </a:ln>
        </p:spPr>
      </p:pic>
      <p:sp>
        <p:nvSpPr>
          <p:cNvPr id="7" name="Rectangle 6">
            <a:extLst>
              <a:ext uri="{FF2B5EF4-FFF2-40B4-BE49-F238E27FC236}">
                <a16:creationId xmlns:a16="http://schemas.microsoft.com/office/drawing/2014/main" id="{3DD0FAF4-6519-4E54-6034-D16C6934023D}"/>
              </a:ext>
            </a:extLst>
          </p:cNvPr>
          <p:cNvSpPr/>
          <p:nvPr/>
        </p:nvSpPr>
        <p:spPr>
          <a:xfrm>
            <a:off x="4632084" y="2632999"/>
            <a:ext cx="4014134" cy="3597720"/>
          </a:xfrm>
          <a:prstGeom prst="rect">
            <a:avLst/>
          </a:prstGeom>
          <a:noFill/>
          <a:ln>
            <a:solidFill>
              <a:srgbClr val="E2346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773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3BADBC-E882-4372-BB3C-807E6F99FD9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21601" y="2227995"/>
            <a:ext cx="6500798" cy="3905884"/>
          </a:xfrm>
          <a:prstGeom prst="rect">
            <a:avLst/>
          </a:prstGeom>
          <a:ln>
            <a:solidFill>
              <a:schemeClr val="tx2"/>
            </a:solidFill>
          </a:ln>
        </p:spPr>
      </p:pic>
      <p:sp>
        <p:nvSpPr>
          <p:cNvPr id="7" name="Title 1">
            <a:extLst>
              <a:ext uri="{FF2B5EF4-FFF2-40B4-BE49-F238E27FC236}">
                <a16:creationId xmlns:a16="http://schemas.microsoft.com/office/drawing/2014/main" id="{687BE979-9E86-424A-9A54-C0078D487578}"/>
              </a:ext>
            </a:extLst>
          </p:cNvPr>
          <p:cNvSpPr txBox="1">
            <a:spLocks/>
          </p:cNvSpPr>
          <p:nvPr/>
        </p:nvSpPr>
        <p:spPr>
          <a:xfrm>
            <a:off x="262728" y="1081044"/>
            <a:ext cx="8618544" cy="792162"/>
          </a:xfrm>
        </p:spPr>
        <p:txBody>
          <a:bodyPr/>
          <a:lstStyle>
            <a:lvl1pPr algn="ctr" defTabSz="457200" rtl="0" eaLnBrk="1" latinLnBrk="0" hangingPunct="1">
              <a:spcBef>
                <a:spcPct val="0"/>
              </a:spcBef>
              <a:buNone/>
              <a:defRPr sz="4400" kern="1200">
                <a:solidFill>
                  <a:srgbClr val="5E5F5D"/>
                </a:solidFill>
                <a:latin typeface="+mj-lt"/>
                <a:ea typeface="+mj-ea"/>
                <a:cs typeface="+mj-cs"/>
              </a:defRPr>
            </a:lvl1pPr>
          </a:lstStyle>
          <a:p>
            <a:pPr algn="l"/>
            <a:r>
              <a:rPr lang="en-GB" sz="1800" b="1" dirty="0">
                <a:latin typeface="+mn-lt"/>
                <a:cs typeface="Arial" panose="020B0604020202020204" pitchFamily="34" charset="0"/>
              </a:rPr>
              <a:t>How does poverty influence health outcomes? Within East Suffolk, men in the least deprived communities live for 5.8 years more on average than in the most deprived communities; for women the gap is 4.8 years </a:t>
            </a:r>
          </a:p>
        </p:txBody>
      </p:sp>
      <p:sp>
        <p:nvSpPr>
          <p:cNvPr id="2" name="TextBox 1">
            <a:extLst>
              <a:ext uri="{FF2B5EF4-FFF2-40B4-BE49-F238E27FC236}">
                <a16:creationId xmlns:a16="http://schemas.microsoft.com/office/drawing/2014/main" id="{DF1E6991-97A8-162E-80CB-6437BD90DCFF}"/>
              </a:ext>
            </a:extLst>
          </p:cNvPr>
          <p:cNvSpPr txBox="1"/>
          <p:nvPr/>
        </p:nvSpPr>
        <p:spPr>
          <a:xfrm>
            <a:off x="-31072" y="6488668"/>
            <a:ext cx="9015274" cy="276999"/>
          </a:xfrm>
          <a:prstGeom prst="rect">
            <a:avLst/>
          </a:prstGeom>
          <a:noFill/>
        </p:spPr>
        <p:txBody>
          <a:bodyPr wrap="square" lIns="91440" tIns="45720" rIns="91440" bIns="45720" anchor="t">
            <a:spAutoFit/>
          </a:bodyPr>
          <a:lstStyle/>
          <a:p>
            <a:r>
              <a:rPr lang="en-GB" sz="1200"/>
              <a:t>Sources: OHID Fingertips</a:t>
            </a:r>
            <a:endParaRPr lang="en-US" sz="1600">
              <a:cs typeface="Calibri"/>
            </a:endParaRPr>
          </a:p>
        </p:txBody>
      </p:sp>
    </p:spTree>
    <p:extLst>
      <p:ext uri="{BB962C8B-B14F-4D97-AF65-F5344CB8AC3E}">
        <p14:creationId xmlns:p14="http://schemas.microsoft.com/office/powerpoint/2010/main" val="272671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18E6-1985-4E54-A17E-5861E8BC0ADD}"/>
              </a:ext>
            </a:extLst>
          </p:cNvPr>
          <p:cNvSpPr>
            <a:spLocks noGrp="1"/>
          </p:cNvSpPr>
          <p:nvPr>
            <p:ph type="title"/>
          </p:nvPr>
        </p:nvSpPr>
        <p:spPr>
          <a:xfrm>
            <a:off x="117196" y="1013161"/>
            <a:ext cx="8622437" cy="792162"/>
          </a:xfrm>
        </p:spPr>
        <p:txBody>
          <a:bodyPr/>
          <a:lstStyle/>
          <a:p>
            <a:r>
              <a:rPr lang="en-GB" sz="1800" dirty="0">
                <a:latin typeface="+mn-lt"/>
                <a:cs typeface="Arial" panose="020B0604020202020204" pitchFamily="34" charset="0"/>
              </a:rPr>
              <a:t>Circulatory disease is the main reason for the differences in life expectancy for men and for women in East Suffolk.</a:t>
            </a:r>
          </a:p>
        </p:txBody>
      </p:sp>
      <p:pic>
        <p:nvPicPr>
          <p:cNvPr id="7" name="Picture 6">
            <a:extLst>
              <a:ext uri="{FF2B5EF4-FFF2-40B4-BE49-F238E27FC236}">
                <a16:creationId xmlns:a16="http://schemas.microsoft.com/office/drawing/2014/main" id="{F5E28708-9F8C-449C-BF46-1E222BC2D4AC}"/>
              </a:ext>
            </a:extLst>
          </p:cNvPr>
          <p:cNvPicPr>
            <a:picLocks noChangeAspect="1"/>
          </p:cNvPicPr>
          <p:nvPr/>
        </p:nvPicPr>
        <p:blipFill>
          <a:blip r:embed="rId3"/>
          <a:srcRect/>
          <a:stretch/>
        </p:blipFill>
        <p:spPr>
          <a:xfrm>
            <a:off x="32132" y="1731226"/>
            <a:ext cx="6212856" cy="4996300"/>
          </a:xfrm>
          <a:prstGeom prst="rect">
            <a:avLst/>
          </a:prstGeom>
        </p:spPr>
      </p:pic>
      <p:sp>
        <p:nvSpPr>
          <p:cNvPr id="3" name="TextBox 2">
            <a:extLst>
              <a:ext uri="{FF2B5EF4-FFF2-40B4-BE49-F238E27FC236}">
                <a16:creationId xmlns:a16="http://schemas.microsoft.com/office/drawing/2014/main" id="{CF2D43DC-3D30-E82C-BCDF-E9D5D73341E1}"/>
              </a:ext>
            </a:extLst>
          </p:cNvPr>
          <p:cNvSpPr txBox="1"/>
          <p:nvPr/>
        </p:nvSpPr>
        <p:spPr>
          <a:xfrm>
            <a:off x="-31072" y="6488668"/>
            <a:ext cx="9015274" cy="276999"/>
          </a:xfrm>
          <a:prstGeom prst="rect">
            <a:avLst/>
          </a:prstGeom>
          <a:noFill/>
        </p:spPr>
        <p:txBody>
          <a:bodyPr wrap="square" lIns="91440" tIns="45720" rIns="91440" bIns="45720" anchor="t">
            <a:spAutoFit/>
          </a:bodyPr>
          <a:lstStyle/>
          <a:p>
            <a:r>
              <a:rPr lang="en-GB" sz="1200" dirty="0"/>
              <a:t>Sources: </a:t>
            </a:r>
            <a:r>
              <a:rPr lang="en-GB" sz="1200" dirty="0">
                <a:hlinkClick r:id="rId4"/>
              </a:rPr>
              <a:t>OHID Fingertips, Segment tool</a:t>
            </a:r>
            <a:endParaRPr lang="en-US" sz="1600" dirty="0">
              <a:cs typeface="Calibri"/>
            </a:endParaRPr>
          </a:p>
        </p:txBody>
      </p:sp>
      <p:sp>
        <p:nvSpPr>
          <p:cNvPr id="5" name="TextBox 4">
            <a:extLst>
              <a:ext uri="{FF2B5EF4-FFF2-40B4-BE49-F238E27FC236}">
                <a16:creationId xmlns:a16="http://schemas.microsoft.com/office/drawing/2014/main" id="{18D7EF0D-9E49-C7E5-C673-383BE3B9D7D2}"/>
              </a:ext>
            </a:extLst>
          </p:cNvPr>
          <p:cNvSpPr txBox="1"/>
          <p:nvPr/>
        </p:nvSpPr>
        <p:spPr>
          <a:xfrm>
            <a:off x="4962068" y="4847016"/>
            <a:ext cx="4064736" cy="1892826"/>
          </a:xfrm>
          <a:prstGeom prst="rect">
            <a:avLst/>
          </a:prstGeom>
          <a:noFill/>
        </p:spPr>
        <p:txBody>
          <a:bodyPr wrap="square">
            <a:spAutoFit/>
          </a:bodyPr>
          <a:lstStyle/>
          <a:p>
            <a:pPr algn="l"/>
            <a:r>
              <a:rPr lang="en-GB" sz="900" b="0" i="0" dirty="0">
                <a:solidFill>
                  <a:srgbClr val="333333"/>
                </a:solidFill>
                <a:effectLst/>
                <a:latin typeface="Helvetica Neue"/>
              </a:rPr>
              <a:t>Source: Office for Health Improvement and Disparities based on ONS death registration data and mid year population estimates for the relevant years, and Department for Levelling Up, Housing and Communities Index of Multiple Deprivation, 2019</a:t>
            </a:r>
          </a:p>
          <a:p>
            <a:pPr algn="l"/>
            <a:r>
              <a:rPr lang="en-GB" sz="900" b="0" i="0" dirty="0">
                <a:solidFill>
                  <a:srgbClr val="333333"/>
                </a:solidFill>
                <a:effectLst/>
                <a:latin typeface="Helvetica Neue"/>
              </a:rPr>
              <a:t>Footnote: Data are calculated using 2011 Census based mid-year population estimates. All data will be updated when 2021 Census based population data for small areas are released in late 2023. Circulatory includes heart disease and stroke. Respiratory includes flu, pneumonia, and chronic lower respiratory disease. Digestive includes alcohol-related conditions such as chronic liver disease and cirrhosis. External includes deaths from injury, poisoning and suicide. Mental and behavioural includes dementia and Alzheimer's disease. Percentages may not sum to 100 due to rounding. </a:t>
            </a:r>
          </a:p>
        </p:txBody>
      </p:sp>
      <p:sp>
        <p:nvSpPr>
          <p:cNvPr id="4" name="Speech Bubble: Oval 3">
            <a:extLst>
              <a:ext uri="{FF2B5EF4-FFF2-40B4-BE49-F238E27FC236}">
                <a16:creationId xmlns:a16="http://schemas.microsoft.com/office/drawing/2014/main" id="{639F1FEF-2497-AF3C-6DE4-4BE11E9D92A5}"/>
              </a:ext>
            </a:extLst>
          </p:cNvPr>
          <p:cNvSpPr/>
          <p:nvPr/>
        </p:nvSpPr>
        <p:spPr>
          <a:xfrm>
            <a:off x="5188926" y="1731226"/>
            <a:ext cx="3837878" cy="2241405"/>
          </a:xfrm>
          <a:prstGeom prst="wedgeEllipseCallout">
            <a:avLst>
              <a:gd name="adj1" fmla="val 33339"/>
              <a:gd name="adj2" fmla="val 596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Do you know how many people smoke in Suffolk?</a:t>
            </a:r>
            <a:br>
              <a:rPr lang="en-GB" sz="1600" b="1" dirty="0"/>
            </a:br>
            <a:r>
              <a:rPr lang="en-GB" sz="1600" b="1" dirty="0"/>
              <a:t>Or how long it would take for everyone in Suffolk to stop smoking at current rates? What could change this in your communities?</a:t>
            </a:r>
          </a:p>
        </p:txBody>
      </p:sp>
    </p:spTree>
    <p:extLst>
      <p:ext uri="{BB962C8B-B14F-4D97-AF65-F5344CB8AC3E}">
        <p14:creationId xmlns:p14="http://schemas.microsoft.com/office/powerpoint/2010/main" val="443060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AA3F363-66B6-6B47-AC89-B4C6DCE4B7AE}"/>
              </a:ext>
            </a:extLst>
          </p:cNvPr>
          <p:cNvSpPr/>
          <p:nvPr/>
        </p:nvSpPr>
        <p:spPr>
          <a:xfrm>
            <a:off x="1237785" y="4304371"/>
            <a:ext cx="7002966" cy="1572322"/>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1A17026-7C07-EC1F-AFFC-3484A47ED7FE}"/>
              </a:ext>
            </a:extLst>
          </p:cNvPr>
          <p:cNvSpPr>
            <a:spLocks noGrp="1"/>
          </p:cNvSpPr>
          <p:nvPr>
            <p:ph type="title"/>
          </p:nvPr>
        </p:nvSpPr>
        <p:spPr>
          <a:xfrm>
            <a:off x="275267" y="1474843"/>
            <a:ext cx="8229600" cy="792162"/>
          </a:xfrm>
        </p:spPr>
        <p:txBody>
          <a:bodyPr/>
          <a:lstStyle/>
          <a:p>
            <a:r>
              <a:rPr lang="en-GB" sz="2000" dirty="0">
                <a:latin typeface="+mn-lt"/>
              </a:rPr>
              <a:t>So what do we know about East Suffolk now?</a:t>
            </a:r>
          </a:p>
        </p:txBody>
      </p:sp>
      <p:sp>
        <p:nvSpPr>
          <p:cNvPr id="4" name="TextBox 3">
            <a:extLst>
              <a:ext uri="{FF2B5EF4-FFF2-40B4-BE49-F238E27FC236}">
                <a16:creationId xmlns:a16="http://schemas.microsoft.com/office/drawing/2014/main" id="{651E882C-A4BF-F14C-E14A-4D9C6A1DF85A}"/>
              </a:ext>
            </a:extLst>
          </p:cNvPr>
          <p:cNvSpPr txBox="1"/>
          <p:nvPr/>
        </p:nvSpPr>
        <p:spPr>
          <a:xfrm>
            <a:off x="1929161" y="2133190"/>
            <a:ext cx="5675971" cy="4247317"/>
          </a:xfrm>
          <a:prstGeom prst="rect">
            <a:avLst/>
          </a:prstGeom>
          <a:noFill/>
        </p:spPr>
        <p:txBody>
          <a:bodyPr wrap="square" rtlCol="0">
            <a:spAutoFit/>
          </a:bodyPr>
          <a:lstStyle/>
          <a:p>
            <a:pPr marL="285750" indent="-285750">
              <a:buFont typeface="Arial" panose="020B0604020202020204" pitchFamily="34" charset="0"/>
              <a:buChar char="•"/>
            </a:pPr>
            <a:r>
              <a:rPr lang="en-GB" dirty="0"/>
              <a:t>Key findings from the 2021 Census</a:t>
            </a:r>
            <a:br>
              <a:rPr lang="en-GB" dirty="0"/>
            </a:br>
            <a:endParaRPr lang="en-GB" dirty="0"/>
          </a:p>
          <a:p>
            <a:pPr marL="285750" indent="-285750">
              <a:buFont typeface="Arial" panose="020B0604020202020204" pitchFamily="34" charset="0"/>
              <a:buChar char="•"/>
            </a:pPr>
            <a:r>
              <a:rPr lang="en-GB" dirty="0"/>
              <a:t>Health in East Suffolk</a:t>
            </a:r>
            <a:br>
              <a:rPr lang="en-GB" dirty="0"/>
            </a:br>
            <a:endParaRPr lang="en-GB" dirty="0"/>
          </a:p>
          <a:p>
            <a:pPr marL="285750" indent="-285750">
              <a:buFont typeface="Arial" panose="020B0604020202020204" pitchFamily="34" charset="0"/>
              <a:buChar char="•"/>
            </a:pPr>
            <a:r>
              <a:rPr lang="en-GB" dirty="0"/>
              <a:t>Crime in East Suffolk</a:t>
            </a:r>
            <a:br>
              <a:rPr lang="en-GB" dirty="0"/>
            </a:br>
            <a:endParaRPr lang="en-GB" dirty="0"/>
          </a:p>
          <a:p>
            <a:pPr marL="285750" indent="-285750">
              <a:buFont typeface="Arial" panose="020B0604020202020204" pitchFamily="34" charset="0"/>
              <a:buChar char="•"/>
            </a:pPr>
            <a:r>
              <a:rPr lang="en-GB" dirty="0"/>
              <a:t>Deprivation and inequalities in East Suffolk</a:t>
            </a:r>
            <a:br>
              <a:rPr lang="en-GB" dirty="0"/>
            </a:br>
            <a:endParaRPr lang="en-GB" dirty="0"/>
          </a:p>
          <a:p>
            <a:pPr marL="285750" indent="-285750">
              <a:buFont typeface="Arial" panose="020B0604020202020204" pitchFamily="34" charset="0"/>
              <a:buChar char="•"/>
            </a:pPr>
            <a:r>
              <a:rPr lang="en-GB" dirty="0"/>
              <a:t>Education in East Suffolk</a:t>
            </a:r>
            <a:br>
              <a:rPr lang="en-GB" dirty="0"/>
            </a:br>
            <a:endParaRPr lang="en-GB" dirty="0"/>
          </a:p>
          <a:p>
            <a:pPr marL="285750" indent="-285750">
              <a:buFont typeface="Arial" panose="020B0604020202020204" pitchFamily="34" charset="0"/>
              <a:buChar char="•"/>
            </a:pPr>
            <a:r>
              <a:rPr lang="en-GB" dirty="0"/>
              <a:t>Skills in East Suffolk</a:t>
            </a:r>
            <a:br>
              <a:rPr lang="en-GB" dirty="0"/>
            </a:br>
            <a:endParaRPr lang="en-GB" dirty="0"/>
          </a:p>
          <a:p>
            <a:pPr marL="285750" indent="-285750">
              <a:buFont typeface="Arial" panose="020B0604020202020204" pitchFamily="34" charset="0"/>
              <a:buChar char="•"/>
            </a:pPr>
            <a:r>
              <a:rPr lang="en-GB" dirty="0"/>
              <a:t>Economy of East Suffolk</a:t>
            </a:r>
            <a:br>
              <a:rPr lang="en-GB" dirty="0"/>
            </a:br>
            <a:endParaRPr lang="en-GB" dirty="0"/>
          </a:p>
          <a:p>
            <a:pPr marL="285750" indent="-285750">
              <a:buFont typeface="Arial" panose="020B0604020202020204" pitchFamily="34" charset="0"/>
              <a:buChar char="•"/>
            </a:pPr>
            <a:r>
              <a:rPr lang="en-GB" dirty="0"/>
              <a:t>Summary messages</a:t>
            </a:r>
          </a:p>
        </p:txBody>
      </p:sp>
    </p:spTree>
    <p:extLst>
      <p:ext uri="{BB962C8B-B14F-4D97-AF65-F5344CB8AC3E}">
        <p14:creationId xmlns:p14="http://schemas.microsoft.com/office/powerpoint/2010/main" val="21166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B9D6-D964-4E47-37E1-7E9F46D6805E}"/>
              </a:ext>
            </a:extLst>
          </p:cNvPr>
          <p:cNvSpPr>
            <a:spLocks noGrp="1"/>
          </p:cNvSpPr>
          <p:nvPr>
            <p:ph type="title"/>
          </p:nvPr>
        </p:nvSpPr>
        <p:spPr>
          <a:xfrm>
            <a:off x="346416" y="1049475"/>
            <a:ext cx="8229600" cy="792162"/>
          </a:xfrm>
        </p:spPr>
        <p:txBody>
          <a:bodyPr lIns="91440" tIns="45720" rIns="91440" bIns="45720" anchor="t"/>
          <a:lstStyle/>
          <a:p>
            <a:r>
              <a:rPr lang="en-GB" sz="2000" dirty="0">
                <a:latin typeface="+mn-lt"/>
              </a:rPr>
              <a:t>Educational attainment levels in East Suffolk are similar to or slightly lower than Suffolk as a whole, but lower than the England average</a:t>
            </a:r>
            <a:endParaRPr lang="en-GB" sz="2000" b="0" dirty="0">
              <a:latin typeface="+mn-lt"/>
            </a:endParaRPr>
          </a:p>
        </p:txBody>
      </p:sp>
      <p:sp>
        <p:nvSpPr>
          <p:cNvPr id="3" name="Content Placeholder 2">
            <a:extLst>
              <a:ext uri="{FF2B5EF4-FFF2-40B4-BE49-F238E27FC236}">
                <a16:creationId xmlns:a16="http://schemas.microsoft.com/office/drawing/2014/main" id="{72154F43-EA0A-2FBF-493B-95A0D4C5E6C2}"/>
              </a:ext>
            </a:extLst>
          </p:cNvPr>
          <p:cNvSpPr>
            <a:spLocks noGrp="1"/>
          </p:cNvSpPr>
          <p:nvPr>
            <p:ph idx="1"/>
          </p:nvPr>
        </p:nvSpPr>
        <p:spPr>
          <a:xfrm>
            <a:off x="620956" y="2114396"/>
            <a:ext cx="8229600" cy="4555068"/>
          </a:xfrm>
        </p:spPr>
        <p:txBody>
          <a:bodyPr lIns="91440" tIns="45720" rIns="91440" bIns="45720" anchor="t"/>
          <a:lstStyle/>
          <a:p>
            <a:r>
              <a:rPr lang="en-GB" sz="1600" dirty="0">
                <a:latin typeface="+mn-lt"/>
              </a:rPr>
              <a:t>In 2022, the % of children achieving a ‘good level of development’ at the end of reception was 1% higher in East Suffolk than the rest of Suffolk, and 2% lower compared to England.</a:t>
            </a:r>
            <a:br>
              <a:rPr lang="en-GB" sz="1600" dirty="0">
                <a:highlight>
                  <a:srgbClr val="FFFF00"/>
                </a:highlight>
                <a:latin typeface="+mn-lt"/>
              </a:rPr>
            </a:br>
            <a:endParaRPr lang="en-US" sz="1600" dirty="0">
              <a:highlight>
                <a:srgbClr val="FFFF00"/>
              </a:highlight>
              <a:latin typeface="+mn-lt"/>
            </a:endParaRPr>
          </a:p>
          <a:p>
            <a:r>
              <a:rPr lang="en-GB" sz="1600" dirty="0">
                <a:latin typeface="+mn-lt"/>
              </a:rPr>
              <a:t>In 2022, 54% of children in East Suffolk were working at least at the expected standard in reading, writing and maths, in line with 54% in Suffolk but below 59% in England (key stage 2).</a:t>
            </a:r>
            <a:br>
              <a:rPr lang="en-GB" sz="1600" dirty="0">
                <a:latin typeface="+mn-lt"/>
              </a:rPr>
            </a:br>
            <a:endParaRPr lang="en-GB" sz="1600" dirty="0">
              <a:latin typeface="+mn-lt"/>
            </a:endParaRPr>
          </a:p>
          <a:p>
            <a:r>
              <a:rPr lang="en-GB" sz="1600" dirty="0">
                <a:latin typeface="+mn-lt"/>
              </a:rPr>
              <a:t>In 2022, 45% of pupils in East Suffolk achieved GCSE grades 5-9 in English and Maths, compared to 46% in Suffolk and 50% nationally (key stage 4).</a:t>
            </a:r>
            <a:br>
              <a:rPr lang="en-GB" sz="1600" dirty="0">
                <a:highlight>
                  <a:srgbClr val="FFFF00"/>
                </a:highlight>
                <a:latin typeface="+mn-lt"/>
              </a:rPr>
            </a:br>
            <a:endParaRPr lang="en-GB" sz="1600" dirty="0">
              <a:highlight>
                <a:srgbClr val="FFFF00"/>
              </a:highlight>
              <a:latin typeface="+mn-lt"/>
            </a:endParaRPr>
          </a:p>
          <a:p>
            <a:r>
              <a:rPr lang="en-GB" sz="1600" dirty="0">
                <a:latin typeface="+mn-lt"/>
              </a:rPr>
              <a:t>Rates of unauthorised absence from school are in line with Suffolk as a whole, but suspension rates from secondary school are 3% higher in East Suffolk than for Suffolk as a whole.</a:t>
            </a:r>
          </a:p>
          <a:p>
            <a:endParaRPr lang="en-GB" sz="1600" dirty="0">
              <a:latin typeface="+mn-lt"/>
            </a:endParaRPr>
          </a:p>
          <a:p>
            <a:r>
              <a:rPr lang="en-GB" sz="1600" dirty="0">
                <a:latin typeface="+mn-lt"/>
              </a:rPr>
              <a:t>24% of primary pupils and 26% of secondary pupils in East Suffolk are disadvantaged – 2% and 4% higher than the proportions in the rest of Suffolk.</a:t>
            </a:r>
          </a:p>
        </p:txBody>
      </p:sp>
    </p:spTree>
    <p:extLst>
      <p:ext uri="{BB962C8B-B14F-4D97-AF65-F5344CB8AC3E}">
        <p14:creationId xmlns:p14="http://schemas.microsoft.com/office/powerpoint/2010/main" val="3541570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7D0D-EE56-4B3C-803E-08993BF7EBCA}"/>
              </a:ext>
            </a:extLst>
          </p:cNvPr>
          <p:cNvSpPr>
            <a:spLocks noGrp="1"/>
          </p:cNvSpPr>
          <p:nvPr>
            <p:ph type="title"/>
          </p:nvPr>
        </p:nvSpPr>
        <p:spPr/>
        <p:txBody>
          <a:bodyPr/>
          <a:lstStyle/>
          <a:p>
            <a:r>
              <a:rPr lang="en-GB" sz="2000" dirty="0">
                <a:latin typeface="+mn-lt"/>
              </a:rPr>
              <a:t>East Suffolk has lower levels of people with NVQ 3 &amp; 4 qualifications than England as a whole….</a:t>
            </a:r>
            <a:endParaRPr lang="en-GB" sz="2000" dirty="0"/>
          </a:p>
        </p:txBody>
      </p:sp>
      <p:pic>
        <p:nvPicPr>
          <p:cNvPr id="4" name="Picture 4">
            <a:extLst>
              <a:ext uri="{FF2B5EF4-FFF2-40B4-BE49-F238E27FC236}">
                <a16:creationId xmlns:a16="http://schemas.microsoft.com/office/drawing/2014/main" id="{9B46DE19-AACC-1A10-55C6-266E83546A74}"/>
              </a:ext>
            </a:extLst>
          </p:cNvPr>
          <p:cNvPicPr>
            <a:picLocks noChangeAspect="1"/>
          </p:cNvPicPr>
          <p:nvPr/>
        </p:nvPicPr>
        <p:blipFill>
          <a:blip r:embed="rId3"/>
          <a:srcRect/>
          <a:stretch/>
        </p:blipFill>
        <p:spPr>
          <a:xfrm>
            <a:off x="657491" y="2421632"/>
            <a:ext cx="7829017" cy="3401204"/>
          </a:xfrm>
          <a:prstGeom prst="rect">
            <a:avLst/>
          </a:prstGeom>
          <a:ln>
            <a:solidFill>
              <a:srgbClr val="4472C4"/>
            </a:solidFill>
          </a:ln>
        </p:spPr>
      </p:pic>
      <p:sp>
        <p:nvSpPr>
          <p:cNvPr id="5" name="Oval 4">
            <a:extLst>
              <a:ext uri="{FF2B5EF4-FFF2-40B4-BE49-F238E27FC236}">
                <a16:creationId xmlns:a16="http://schemas.microsoft.com/office/drawing/2014/main" id="{F4306DC1-AB16-4B89-AF81-AC2CCDAEB4DD}"/>
              </a:ext>
            </a:extLst>
          </p:cNvPr>
          <p:cNvSpPr/>
          <p:nvPr/>
        </p:nvSpPr>
        <p:spPr>
          <a:xfrm>
            <a:off x="3306218" y="3306821"/>
            <a:ext cx="1065060" cy="6295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0C51FBB-D0B0-2CD8-54A4-036A232A5AE6}"/>
              </a:ext>
            </a:extLst>
          </p:cNvPr>
          <p:cNvSpPr/>
          <p:nvPr/>
        </p:nvSpPr>
        <p:spPr>
          <a:xfrm>
            <a:off x="4270918" y="3604874"/>
            <a:ext cx="1065060" cy="6295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719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0D1690C4-EF28-5E44-34D6-A2170FE82339}"/>
              </a:ext>
            </a:extLst>
          </p:cNvPr>
          <p:cNvGraphicFramePr/>
          <p:nvPr>
            <p:extLst>
              <p:ext uri="{D42A27DB-BD31-4B8C-83A1-F6EECF244321}">
                <p14:modId xmlns:p14="http://schemas.microsoft.com/office/powerpoint/2010/main" val="3847311799"/>
              </p:ext>
            </p:extLst>
          </p:nvPr>
        </p:nvGraphicFramePr>
        <p:xfrm>
          <a:off x="617289" y="1717690"/>
          <a:ext cx="7799832" cy="4388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Rounded Corners 24">
            <a:extLst>
              <a:ext uri="{FF2B5EF4-FFF2-40B4-BE49-F238E27FC236}">
                <a16:creationId xmlns:a16="http://schemas.microsoft.com/office/drawing/2014/main" id="{5DE4084A-901C-DE9E-8439-543C6B775184}"/>
              </a:ext>
            </a:extLst>
          </p:cNvPr>
          <p:cNvSpPr/>
          <p:nvPr/>
        </p:nvSpPr>
        <p:spPr>
          <a:xfrm>
            <a:off x="4983268" y="1790187"/>
            <a:ext cx="2313072" cy="771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GB" sz="900" dirty="0"/>
              <a:t>Population growth of 10%</a:t>
            </a:r>
          </a:p>
          <a:p>
            <a:pPr marL="214313" indent="-214313">
              <a:buFont typeface="Arial" panose="020B0604020202020204" pitchFamily="34" charset="0"/>
              <a:buChar char="•"/>
            </a:pPr>
            <a:r>
              <a:rPr lang="en-GB" sz="900" dirty="0"/>
              <a:t>1 in 3 people aged 65 or over in 20 years</a:t>
            </a:r>
          </a:p>
          <a:p>
            <a:pPr marL="214313" indent="-214313">
              <a:buFont typeface="Arial" panose="020B0604020202020204" pitchFamily="34" charset="0"/>
              <a:buChar char="•"/>
            </a:pPr>
            <a:r>
              <a:rPr lang="en-GB" sz="900" dirty="0"/>
              <a:t>Skill levels rising but still low; educational attainment relatively weak</a:t>
            </a:r>
          </a:p>
        </p:txBody>
      </p:sp>
      <p:sp>
        <p:nvSpPr>
          <p:cNvPr id="27" name="Rectangle: Rounded Corners 26">
            <a:extLst>
              <a:ext uri="{FF2B5EF4-FFF2-40B4-BE49-F238E27FC236}">
                <a16:creationId xmlns:a16="http://schemas.microsoft.com/office/drawing/2014/main" id="{CB99FFD3-B3EE-8E5B-2F23-0D99D0EDB857}"/>
              </a:ext>
            </a:extLst>
          </p:cNvPr>
          <p:cNvSpPr/>
          <p:nvPr/>
        </p:nvSpPr>
        <p:spPr>
          <a:xfrm>
            <a:off x="6480033" y="2873692"/>
            <a:ext cx="2510280" cy="776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GB" sz="900" dirty="0"/>
              <a:t>High life expectancy, good health outcomes overall but healthy life expectancy falling</a:t>
            </a:r>
          </a:p>
          <a:p>
            <a:pPr marL="214313" indent="-214313">
              <a:buFont typeface="Arial" panose="020B0604020202020204" pitchFamily="34" charset="0"/>
              <a:buChar char="•"/>
            </a:pPr>
            <a:r>
              <a:rPr lang="en-GB" sz="900" dirty="0"/>
              <a:t>Smoking at lowest rate on record but 3x higher in routine/manual workers </a:t>
            </a:r>
          </a:p>
        </p:txBody>
      </p:sp>
      <p:sp>
        <p:nvSpPr>
          <p:cNvPr id="29" name="Rectangle: Rounded Corners 28">
            <a:extLst>
              <a:ext uri="{FF2B5EF4-FFF2-40B4-BE49-F238E27FC236}">
                <a16:creationId xmlns:a16="http://schemas.microsoft.com/office/drawing/2014/main" id="{DA9F822B-284F-D19F-77F6-8A8078B3B930}"/>
              </a:ext>
            </a:extLst>
          </p:cNvPr>
          <p:cNvSpPr/>
          <p:nvPr/>
        </p:nvSpPr>
        <p:spPr>
          <a:xfrm>
            <a:off x="6573115" y="3847552"/>
            <a:ext cx="2313072" cy="972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GB" sz="900" dirty="0"/>
              <a:t>General levels of wellbeing good</a:t>
            </a:r>
          </a:p>
          <a:p>
            <a:pPr marL="214313" indent="-214313">
              <a:buFont typeface="Arial" panose="020B0604020202020204" pitchFamily="34" charset="0"/>
              <a:buChar char="•"/>
            </a:pPr>
            <a:r>
              <a:rPr lang="en-GB" sz="900" dirty="0"/>
              <a:t>But high rates of admission for self harm indicative of poor MH amongst children and young people</a:t>
            </a:r>
          </a:p>
          <a:p>
            <a:pPr marL="214313" indent="-214313">
              <a:buFont typeface="Arial" panose="020B0604020202020204" pitchFamily="34" charset="0"/>
              <a:buChar char="•"/>
            </a:pPr>
            <a:r>
              <a:rPr lang="en-GB" sz="900" dirty="0"/>
              <a:t>Suicide rates static</a:t>
            </a:r>
          </a:p>
          <a:p>
            <a:pPr marL="214313" indent="-214313">
              <a:buFont typeface="Arial" panose="020B0604020202020204" pitchFamily="34" charset="0"/>
              <a:buChar char="•"/>
            </a:pPr>
            <a:r>
              <a:rPr lang="en-GB" sz="900" dirty="0"/>
              <a:t>Significant service redesign in progress</a:t>
            </a:r>
          </a:p>
        </p:txBody>
      </p:sp>
      <p:sp>
        <p:nvSpPr>
          <p:cNvPr id="31" name="Rectangle: Rounded Corners 30">
            <a:extLst>
              <a:ext uri="{FF2B5EF4-FFF2-40B4-BE49-F238E27FC236}">
                <a16:creationId xmlns:a16="http://schemas.microsoft.com/office/drawing/2014/main" id="{4C025D02-FC71-E1FE-C25B-66401C4FAF5C}"/>
              </a:ext>
            </a:extLst>
          </p:cNvPr>
          <p:cNvSpPr/>
          <p:nvPr/>
        </p:nvSpPr>
        <p:spPr>
          <a:xfrm>
            <a:off x="4983268" y="5502430"/>
            <a:ext cx="3441722" cy="844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GB" sz="900" dirty="0"/>
              <a:t>Suffolk in least deprived third of English Local Authorities</a:t>
            </a:r>
          </a:p>
          <a:p>
            <a:pPr marL="214313" indent="-214313">
              <a:buFont typeface="Arial" panose="020B0604020202020204" pitchFamily="34" charset="0"/>
              <a:buChar char="•"/>
            </a:pPr>
            <a:r>
              <a:rPr lang="en-GB" sz="900" dirty="0"/>
              <a:t>An estimated £3.2bn productivity gap in 20 years time, driven by continued lower than average wages</a:t>
            </a:r>
          </a:p>
          <a:p>
            <a:pPr marL="214313" indent="-214313">
              <a:buFont typeface="Arial" panose="020B0604020202020204" pitchFamily="34" charset="0"/>
              <a:buChar char="•"/>
            </a:pPr>
            <a:r>
              <a:rPr lang="en-GB" sz="900" dirty="0"/>
              <a:t>Brexit impact uncertain</a:t>
            </a:r>
          </a:p>
          <a:p>
            <a:pPr marL="214313" indent="-214313">
              <a:buFont typeface="Arial" panose="020B0604020202020204" pitchFamily="34" charset="0"/>
              <a:buChar char="•"/>
            </a:pPr>
            <a:r>
              <a:rPr lang="en-GB" sz="900" dirty="0"/>
              <a:t>Economy dominated by small and very small enterprises</a:t>
            </a:r>
          </a:p>
        </p:txBody>
      </p:sp>
      <p:sp>
        <p:nvSpPr>
          <p:cNvPr id="33" name="Rectangle: Rounded Corners 32">
            <a:extLst>
              <a:ext uri="{FF2B5EF4-FFF2-40B4-BE49-F238E27FC236}">
                <a16:creationId xmlns:a16="http://schemas.microsoft.com/office/drawing/2014/main" id="{9CCCC45C-A20A-D2C3-B232-76F86A8E3468}"/>
              </a:ext>
            </a:extLst>
          </p:cNvPr>
          <p:cNvSpPr/>
          <p:nvPr/>
        </p:nvSpPr>
        <p:spPr>
          <a:xfrm>
            <a:off x="239660" y="3139253"/>
            <a:ext cx="2375735" cy="980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GB" sz="900" dirty="0"/>
              <a:t>Rising levels of CO2, NOX, particulates</a:t>
            </a:r>
          </a:p>
          <a:p>
            <a:pPr marL="214313" indent="-214313">
              <a:buFont typeface="Arial" panose="020B0604020202020204" pitchFamily="34" charset="0"/>
              <a:buChar char="•"/>
            </a:pPr>
            <a:r>
              <a:rPr lang="en-GB" sz="900" dirty="0"/>
              <a:t>Building of Sizewell C / renewables sector part of national response</a:t>
            </a:r>
          </a:p>
          <a:p>
            <a:pPr marL="214313" indent="-214313">
              <a:buFont typeface="Arial" panose="020B0604020202020204" pitchFamily="34" charset="0"/>
              <a:buChar char="•"/>
            </a:pPr>
            <a:r>
              <a:rPr lang="en-GB" sz="900" dirty="0"/>
              <a:t>Green transport infrastructure growing slowly</a:t>
            </a:r>
          </a:p>
        </p:txBody>
      </p:sp>
      <p:sp>
        <p:nvSpPr>
          <p:cNvPr id="35" name="Rectangle: Rounded Corners 34">
            <a:extLst>
              <a:ext uri="{FF2B5EF4-FFF2-40B4-BE49-F238E27FC236}">
                <a16:creationId xmlns:a16="http://schemas.microsoft.com/office/drawing/2014/main" id="{35BE268E-0AB9-548A-A16C-06471F94E124}"/>
              </a:ext>
            </a:extLst>
          </p:cNvPr>
          <p:cNvSpPr/>
          <p:nvPr/>
        </p:nvSpPr>
        <p:spPr>
          <a:xfrm>
            <a:off x="180914" y="5064472"/>
            <a:ext cx="2749937" cy="860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GB" sz="900" dirty="0"/>
              <a:t>Demand for dwellings outstrips supply </a:t>
            </a:r>
          </a:p>
          <a:p>
            <a:pPr marL="214313" indent="-214313">
              <a:buFont typeface="Arial" panose="020B0604020202020204" pitchFamily="34" charset="0"/>
              <a:buChar char="•"/>
            </a:pPr>
            <a:r>
              <a:rPr lang="en-GB" sz="900" dirty="0"/>
              <a:t>House price to income ratio higher than 8 in all areas</a:t>
            </a:r>
          </a:p>
          <a:p>
            <a:pPr marL="214313" indent="-214313">
              <a:buFont typeface="Arial" panose="020B0604020202020204" pitchFamily="34" charset="0"/>
              <a:buChar char="•"/>
            </a:pPr>
            <a:r>
              <a:rPr lang="en-GB" sz="900" dirty="0"/>
              <a:t>People remaining in family home for many years</a:t>
            </a:r>
          </a:p>
          <a:p>
            <a:pPr marL="214313" indent="-214313">
              <a:buFont typeface="Arial" panose="020B0604020202020204" pitchFamily="34" charset="0"/>
              <a:buChar char="•"/>
            </a:pPr>
            <a:r>
              <a:rPr lang="en-GB" sz="900" dirty="0"/>
              <a:t>10,000 on housing waiting lists in Suffolk</a:t>
            </a:r>
          </a:p>
        </p:txBody>
      </p:sp>
      <p:sp>
        <p:nvSpPr>
          <p:cNvPr id="37" name="Rectangle: Rounded Corners 36">
            <a:extLst>
              <a:ext uri="{FF2B5EF4-FFF2-40B4-BE49-F238E27FC236}">
                <a16:creationId xmlns:a16="http://schemas.microsoft.com/office/drawing/2014/main" id="{E73FAC75-3D6E-53DB-0888-F8247995C703}"/>
              </a:ext>
            </a:extLst>
          </p:cNvPr>
          <p:cNvSpPr/>
          <p:nvPr/>
        </p:nvSpPr>
        <p:spPr>
          <a:xfrm>
            <a:off x="3890058" y="3911700"/>
            <a:ext cx="1254293" cy="77603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Inequalities</a:t>
            </a:r>
          </a:p>
        </p:txBody>
      </p:sp>
      <p:sp>
        <p:nvSpPr>
          <p:cNvPr id="39" name="Rectangle: Rounded Corners 38">
            <a:extLst>
              <a:ext uri="{FF2B5EF4-FFF2-40B4-BE49-F238E27FC236}">
                <a16:creationId xmlns:a16="http://schemas.microsoft.com/office/drawing/2014/main" id="{43923214-9C69-DA76-665A-7BA732A79737}"/>
              </a:ext>
            </a:extLst>
          </p:cNvPr>
          <p:cNvSpPr/>
          <p:nvPr/>
        </p:nvSpPr>
        <p:spPr>
          <a:xfrm>
            <a:off x="3592011" y="3158057"/>
            <a:ext cx="1834721" cy="84453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GB" sz="900" dirty="0"/>
              <a:t>Inequalities have deepened over last 20 years</a:t>
            </a:r>
          </a:p>
          <a:p>
            <a:pPr marL="214313" indent="-214313">
              <a:buFont typeface="Arial" panose="020B0604020202020204" pitchFamily="34" charset="0"/>
              <a:buChar char="•"/>
            </a:pPr>
            <a:r>
              <a:rPr lang="en-GB" sz="900" dirty="0"/>
              <a:t>This trend likely to continue as the welfare reform agenda continues</a:t>
            </a:r>
          </a:p>
          <a:p>
            <a:pPr marL="214313" indent="-214313">
              <a:buFont typeface="Arial" panose="020B0604020202020204" pitchFamily="34" charset="0"/>
              <a:buChar char="•"/>
            </a:pPr>
            <a:endParaRPr lang="en-GB" sz="1050" dirty="0"/>
          </a:p>
        </p:txBody>
      </p:sp>
      <p:sp>
        <p:nvSpPr>
          <p:cNvPr id="56" name="Title 7">
            <a:extLst>
              <a:ext uri="{FF2B5EF4-FFF2-40B4-BE49-F238E27FC236}">
                <a16:creationId xmlns:a16="http://schemas.microsoft.com/office/drawing/2014/main" id="{7025A36A-C863-8046-D787-F76DB3E04EAD}"/>
              </a:ext>
            </a:extLst>
          </p:cNvPr>
          <p:cNvSpPr txBox="1">
            <a:spLocks/>
          </p:cNvSpPr>
          <p:nvPr/>
        </p:nvSpPr>
        <p:spPr>
          <a:xfrm>
            <a:off x="215295" y="977454"/>
            <a:ext cx="8806070" cy="684803"/>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defRPr/>
            </a:pPr>
            <a:r>
              <a:rPr lang="en-GB" sz="2000" b="1" dirty="0">
                <a:solidFill>
                  <a:srgbClr val="5E5F5D"/>
                </a:solidFill>
                <a:latin typeface="+mn-lt"/>
                <a:ea typeface="+mn-ea"/>
                <a:cs typeface="+mn-cs"/>
              </a:rPr>
              <a:t>What did we know before the pandemic about the key trends affecting Suffolk's population over the coming 20 years?</a:t>
            </a:r>
            <a:endParaRPr lang="en-GB" sz="2000" b="1" dirty="0">
              <a:solidFill>
                <a:srgbClr val="5E5F5D"/>
              </a:solidFill>
              <a:latin typeface="+mn-lt"/>
              <a:ea typeface="+mn-ea"/>
              <a:cs typeface="Calibri"/>
            </a:endParaRPr>
          </a:p>
        </p:txBody>
      </p:sp>
      <p:sp>
        <p:nvSpPr>
          <p:cNvPr id="58" name="TextBox 57">
            <a:extLst>
              <a:ext uri="{FF2B5EF4-FFF2-40B4-BE49-F238E27FC236}">
                <a16:creationId xmlns:a16="http://schemas.microsoft.com/office/drawing/2014/main" id="{4FD7F281-2B3D-0793-D6C5-B86B22F1D827}"/>
              </a:ext>
            </a:extLst>
          </p:cNvPr>
          <p:cNvSpPr txBox="1"/>
          <p:nvPr/>
        </p:nvSpPr>
        <p:spPr>
          <a:xfrm>
            <a:off x="1677" y="6674018"/>
            <a:ext cx="8944388" cy="184666"/>
          </a:xfrm>
          <a:prstGeom prst="rect">
            <a:avLst/>
          </a:prstGeom>
          <a:noFill/>
        </p:spPr>
        <p:txBody>
          <a:bodyPr wrap="square" lIns="68580" tIns="34290" rIns="68580" bIns="34290" rtlCol="0" anchor="t">
            <a:spAutoFit/>
          </a:bodyPr>
          <a:lstStyle/>
          <a:p>
            <a:r>
              <a:rPr lang="en-GB" sz="750" dirty="0"/>
              <a:t>Sources: Public Health Suffolk analysis, 'Suffolk +20 years'</a:t>
            </a:r>
            <a:endParaRPr lang="en-GB" sz="750" dirty="0">
              <a:latin typeface="Segoe UI"/>
              <a:cs typeface="Segoe UI"/>
            </a:endParaRPr>
          </a:p>
        </p:txBody>
      </p:sp>
    </p:spTree>
    <p:extLst>
      <p:ext uri="{BB962C8B-B14F-4D97-AF65-F5344CB8AC3E}">
        <p14:creationId xmlns:p14="http://schemas.microsoft.com/office/powerpoint/2010/main" val="16590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4527-54D7-4640-9B4D-23054DF04A52}"/>
              </a:ext>
            </a:extLst>
          </p:cNvPr>
          <p:cNvSpPr>
            <a:spLocks noGrp="1"/>
          </p:cNvSpPr>
          <p:nvPr>
            <p:ph type="title"/>
          </p:nvPr>
        </p:nvSpPr>
        <p:spPr>
          <a:xfrm>
            <a:off x="179034" y="1238447"/>
            <a:ext cx="8750760" cy="792162"/>
          </a:xfrm>
        </p:spPr>
        <p:txBody>
          <a:bodyPr lIns="91440" tIns="45720" rIns="91440" bIns="45720" anchor="t"/>
          <a:lstStyle/>
          <a:p>
            <a:r>
              <a:rPr lang="en-GB" sz="2000" dirty="0">
                <a:latin typeface="+mn-lt"/>
              </a:rPr>
              <a:t>… and wages are also lower, particularly for women</a:t>
            </a:r>
          </a:p>
        </p:txBody>
      </p:sp>
      <p:sp>
        <p:nvSpPr>
          <p:cNvPr id="3" name="TextBox 2">
            <a:extLst>
              <a:ext uri="{FF2B5EF4-FFF2-40B4-BE49-F238E27FC236}">
                <a16:creationId xmlns:a16="http://schemas.microsoft.com/office/drawing/2014/main" id="{80DD5F47-9C37-4EE5-E441-6D7D91106A74}"/>
              </a:ext>
            </a:extLst>
          </p:cNvPr>
          <p:cNvSpPr txBox="1"/>
          <p:nvPr/>
        </p:nvSpPr>
        <p:spPr>
          <a:xfrm>
            <a:off x="64363" y="6576120"/>
            <a:ext cx="9015274" cy="276999"/>
          </a:xfrm>
          <a:prstGeom prst="rect">
            <a:avLst/>
          </a:prstGeom>
          <a:noFill/>
        </p:spPr>
        <p:txBody>
          <a:bodyPr wrap="square" lIns="91440" tIns="45720" rIns="91440" bIns="45720" anchor="t">
            <a:spAutoFit/>
          </a:bodyPr>
          <a:lstStyle/>
          <a:p>
            <a:r>
              <a:rPr lang="en-GB" sz="1200" dirty="0"/>
              <a:t>Sources: APS; ASHE; accessed via Suffolk Observatory and NOMIS</a:t>
            </a:r>
            <a:endParaRPr lang="en-US" sz="1600" dirty="0">
              <a:cs typeface="Calibri"/>
            </a:endParaRPr>
          </a:p>
        </p:txBody>
      </p:sp>
      <p:graphicFrame>
        <p:nvGraphicFramePr>
          <p:cNvPr id="7" name="Chart 6">
            <a:extLst>
              <a:ext uri="{FF2B5EF4-FFF2-40B4-BE49-F238E27FC236}">
                <a16:creationId xmlns:a16="http://schemas.microsoft.com/office/drawing/2014/main" id="{939DC0ED-5FBA-D0E7-CAD7-ADF3AFE25F05}"/>
              </a:ext>
            </a:extLst>
          </p:cNvPr>
          <p:cNvGraphicFramePr>
            <a:graphicFrameLocks/>
          </p:cNvGraphicFramePr>
          <p:nvPr>
            <p:extLst>
              <p:ext uri="{D42A27DB-BD31-4B8C-83A1-F6EECF244321}">
                <p14:modId xmlns:p14="http://schemas.microsoft.com/office/powerpoint/2010/main" val="2900422968"/>
              </p:ext>
            </p:extLst>
          </p:nvPr>
        </p:nvGraphicFramePr>
        <p:xfrm>
          <a:off x="179034" y="2105244"/>
          <a:ext cx="4392966" cy="2742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331B350-6678-93E9-8FDA-E27F20E2839A}"/>
              </a:ext>
            </a:extLst>
          </p:cNvPr>
          <p:cNvGraphicFramePr>
            <a:graphicFrameLocks/>
          </p:cNvGraphicFramePr>
          <p:nvPr>
            <p:extLst>
              <p:ext uri="{D42A27DB-BD31-4B8C-83A1-F6EECF244321}">
                <p14:modId xmlns:p14="http://schemas.microsoft.com/office/powerpoint/2010/main" val="479537276"/>
              </p:ext>
            </p:extLst>
          </p:nvPr>
        </p:nvGraphicFramePr>
        <p:xfrm>
          <a:off x="4688962" y="2105244"/>
          <a:ext cx="4276008" cy="274256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FCFFF88D-2CE4-57C4-D8B2-400E348E3059}"/>
              </a:ext>
            </a:extLst>
          </p:cNvPr>
          <p:cNvSpPr txBox="1"/>
          <p:nvPr/>
        </p:nvSpPr>
        <p:spPr>
          <a:xfrm>
            <a:off x="121698" y="5164790"/>
            <a:ext cx="8900603" cy="1384995"/>
          </a:xfrm>
          <a:prstGeom prst="rect">
            <a:avLst/>
          </a:prstGeom>
          <a:noFill/>
        </p:spPr>
        <p:txBody>
          <a:bodyPr wrap="square" rtlCol="0">
            <a:spAutoFit/>
          </a:bodyPr>
          <a:lstStyle/>
          <a:p>
            <a:r>
              <a:rPr lang="en-GB" sz="1400" dirty="0"/>
              <a:t>Trend data is for Suffolk Coastal and Waveney district councils until 2018 when they were merged into East Suffolk Council. </a:t>
            </a:r>
          </a:p>
          <a:p>
            <a:endParaRPr lang="en-GB" sz="1400" dirty="0"/>
          </a:p>
          <a:p>
            <a:r>
              <a:rPr lang="en-GB" sz="1400" dirty="0"/>
              <a:t>Gaps in the data lines for female workers are where figures have been suppressed as statistically unreliable.</a:t>
            </a:r>
            <a:br>
              <a:rPr lang="en-GB" sz="1400" dirty="0"/>
            </a:br>
            <a:br>
              <a:rPr lang="en-GB" sz="1400" dirty="0"/>
            </a:br>
            <a:r>
              <a:rPr lang="en-GB" sz="1400" dirty="0"/>
              <a:t>Note that the scale on the two graphs is different!</a:t>
            </a:r>
          </a:p>
        </p:txBody>
      </p:sp>
    </p:spTree>
    <p:extLst>
      <p:ext uri="{BB962C8B-B14F-4D97-AF65-F5344CB8AC3E}">
        <p14:creationId xmlns:p14="http://schemas.microsoft.com/office/powerpoint/2010/main" val="289097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B531-1EDE-E901-0DC2-270CEAB34EA2}"/>
              </a:ext>
            </a:extLst>
          </p:cNvPr>
          <p:cNvSpPr>
            <a:spLocks noGrp="1"/>
          </p:cNvSpPr>
          <p:nvPr>
            <p:ph type="title"/>
          </p:nvPr>
        </p:nvSpPr>
        <p:spPr>
          <a:xfrm>
            <a:off x="247390" y="954157"/>
            <a:ext cx="8720253" cy="866799"/>
          </a:xfrm>
        </p:spPr>
        <p:txBody>
          <a:bodyPr lIns="91440" tIns="45720" rIns="91440" bIns="45720" anchor="t"/>
          <a:lstStyle/>
          <a:p>
            <a:r>
              <a:rPr lang="en-GB" sz="1800" dirty="0">
                <a:latin typeface="+mn-lt"/>
              </a:rPr>
              <a:t>These lower skill and pay levels are only partially reflected in employment patterns – </a:t>
            </a:r>
            <a:r>
              <a:rPr lang="en-GB" sz="1600" b="0" dirty="0">
                <a:latin typeface="+mn-lt"/>
              </a:rPr>
              <a:t>there are more people in sales and caring occupations, but fewer people in elementary occupations. ES has fewer people in  professional occupations, and associated professional and technical roles, but more people in managerial roles, than the England average.</a:t>
            </a:r>
          </a:p>
        </p:txBody>
      </p:sp>
      <p:pic>
        <p:nvPicPr>
          <p:cNvPr id="4" name="Picture 4">
            <a:extLst>
              <a:ext uri="{FF2B5EF4-FFF2-40B4-BE49-F238E27FC236}">
                <a16:creationId xmlns:a16="http://schemas.microsoft.com/office/drawing/2014/main" id="{F5EAAA61-DF74-8246-D042-37D2C1FFE427}"/>
              </a:ext>
            </a:extLst>
          </p:cNvPr>
          <p:cNvPicPr>
            <a:picLocks noChangeAspect="1"/>
          </p:cNvPicPr>
          <p:nvPr/>
        </p:nvPicPr>
        <p:blipFill>
          <a:blip r:embed="rId2"/>
          <a:srcRect/>
          <a:stretch/>
        </p:blipFill>
        <p:spPr>
          <a:xfrm>
            <a:off x="1014155" y="2532203"/>
            <a:ext cx="7359804" cy="4325797"/>
          </a:xfrm>
          <a:prstGeom prst="rect">
            <a:avLst/>
          </a:prstGeom>
        </p:spPr>
      </p:pic>
      <p:sp>
        <p:nvSpPr>
          <p:cNvPr id="3" name="TextBox 2">
            <a:extLst>
              <a:ext uri="{FF2B5EF4-FFF2-40B4-BE49-F238E27FC236}">
                <a16:creationId xmlns:a16="http://schemas.microsoft.com/office/drawing/2014/main" id="{40C5BCB1-9E0B-38C0-8471-AE464B7CC5FA}"/>
              </a:ext>
            </a:extLst>
          </p:cNvPr>
          <p:cNvSpPr txBox="1"/>
          <p:nvPr/>
        </p:nvSpPr>
        <p:spPr>
          <a:xfrm>
            <a:off x="64363" y="6576120"/>
            <a:ext cx="9015274" cy="276999"/>
          </a:xfrm>
          <a:prstGeom prst="rect">
            <a:avLst/>
          </a:prstGeom>
          <a:noFill/>
        </p:spPr>
        <p:txBody>
          <a:bodyPr wrap="square" lIns="91440" tIns="45720" rIns="91440" bIns="45720" anchor="t">
            <a:spAutoFit/>
          </a:bodyPr>
          <a:lstStyle/>
          <a:p>
            <a:pPr algn="r"/>
            <a:r>
              <a:rPr lang="en-GB" sz="1200" dirty="0"/>
              <a:t>Sources: </a:t>
            </a:r>
            <a:r>
              <a:rPr lang="en-GB" sz="1200" dirty="0">
                <a:hlinkClick r:id="rId3"/>
              </a:rPr>
              <a:t>APS; accessed via Suffolk Observatory</a:t>
            </a:r>
            <a:endParaRPr lang="en-US" sz="1600" dirty="0">
              <a:cs typeface="Calibri"/>
            </a:endParaRPr>
          </a:p>
        </p:txBody>
      </p:sp>
    </p:spTree>
    <p:extLst>
      <p:ext uri="{BB962C8B-B14F-4D97-AF65-F5344CB8AC3E}">
        <p14:creationId xmlns:p14="http://schemas.microsoft.com/office/powerpoint/2010/main" val="1279427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6F2D-2C6D-459F-486A-347FDB30A143}"/>
              </a:ext>
            </a:extLst>
          </p:cNvPr>
          <p:cNvSpPr>
            <a:spLocks noGrp="1"/>
          </p:cNvSpPr>
          <p:nvPr>
            <p:ph type="title"/>
          </p:nvPr>
        </p:nvSpPr>
        <p:spPr>
          <a:xfrm>
            <a:off x="397931" y="1307574"/>
            <a:ext cx="8229600" cy="1036178"/>
          </a:xfrm>
        </p:spPr>
        <p:txBody>
          <a:bodyPr lIns="91440" tIns="45720" rIns="91440" bIns="45720" anchor="t"/>
          <a:lstStyle/>
          <a:p>
            <a:r>
              <a:rPr lang="en-GB" sz="2000" dirty="0">
                <a:latin typeface="+mn-lt"/>
              </a:rPr>
              <a:t>The economy of East Suffolk is similar to the rest of Suffolk. </a:t>
            </a:r>
            <a:r>
              <a:rPr lang="en-GB" sz="2000" b="0" dirty="0">
                <a:latin typeface="+mn-lt"/>
              </a:rPr>
              <a:t>In 2020 East Suffolk had 9,650 active enterprises...</a:t>
            </a:r>
          </a:p>
        </p:txBody>
      </p:sp>
      <p:pic>
        <p:nvPicPr>
          <p:cNvPr id="4" name="Picture 4">
            <a:extLst>
              <a:ext uri="{FF2B5EF4-FFF2-40B4-BE49-F238E27FC236}">
                <a16:creationId xmlns:a16="http://schemas.microsoft.com/office/drawing/2014/main" id="{4AAAE0D4-2DF7-6F99-5AE8-768189D948AB}"/>
              </a:ext>
            </a:extLst>
          </p:cNvPr>
          <p:cNvPicPr>
            <a:picLocks noChangeAspect="1"/>
          </p:cNvPicPr>
          <p:nvPr/>
        </p:nvPicPr>
        <p:blipFill>
          <a:blip r:embed="rId2"/>
          <a:srcRect/>
          <a:stretch/>
        </p:blipFill>
        <p:spPr>
          <a:xfrm>
            <a:off x="591015" y="2542879"/>
            <a:ext cx="8106936" cy="3478377"/>
          </a:xfrm>
          <a:prstGeom prst="rect">
            <a:avLst/>
          </a:prstGeom>
          <a:ln>
            <a:solidFill>
              <a:srgbClr val="4472C4"/>
            </a:solidFill>
          </a:ln>
        </p:spPr>
      </p:pic>
      <p:sp>
        <p:nvSpPr>
          <p:cNvPr id="3" name="TextBox 2">
            <a:extLst>
              <a:ext uri="{FF2B5EF4-FFF2-40B4-BE49-F238E27FC236}">
                <a16:creationId xmlns:a16="http://schemas.microsoft.com/office/drawing/2014/main" id="{B49486E7-A9F7-FC0A-3B2D-F5AFAB8786BA}"/>
              </a:ext>
            </a:extLst>
          </p:cNvPr>
          <p:cNvSpPr txBox="1"/>
          <p:nvPr/>
        </p:nvSpPr>
        <p:spPr>
          <a:xfrm>
            <a:off x="64363" y="6576120"/>
            <a:ext cx="9015274" cy="276999"/>
          </a:xfrm>
          <a:prstGeom prst="rect">
            <a:avLst/>
          </a:prstGeom>
          <a:noFill/>
        </p:spPr>
        <p:txBody>
          <a:bodyPr wrap="square" lIns="91440" tIns="45720" rIns="91440" bIns="45720" anchor="t">
            <a:spAutoFit/>
          </a:bodyPr>
          <a:lstStyle/>
          <a:p>
            <a:r>
              <a:rPr lang="en-GB" sz="1200" dirty="0"/>
              <a:t>Sources: </a:t>
            </a:r>
            <a:r>
              <a:rPr lang="en-GB" sz="1200" dirty="0">
                <a:hlinkClick r:id="rId3"/>
              </a:rPr>
              <a:t>IDBR; accessed via Suffolk Observatory</a:t>
            </a:r>
            <a:endParaRPr lang="en-US" sz="1600" dirty="0">
              <a:cs typeface="Calibri"/>
            </a:endParaRPr>
          </a:p>
        </p:txBody>
      </p:sp>
    </p:spTree>
    <p:extLst>
      <p:ext uri="{BB962C8B-B14F-4D97-AF65-F5344CB8AC3E}">
        <p14:creationId xmlns:p14="http://schemas.microsoft.com/office/powerpoint/2010/main" val="287106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B1EC-593B-1E99-104F-BF878C63101B}"/>
              </a:ext>
            </a:extLst>
          </p:cNvPr>
          <p:cNvSpPr>
            <a:spLocks noGrp="1"/>
          </p:cNvSpPr>
          <p:nvPr>
            <p:ph type="title"/>
          </p:nvPr>
        </p:nvSpPr>
        <p:spPr/>
        <p:txBody>
          <a:bodyPr lIns="91440" tIns="45720" rIns="91440" bIns="45720" anchor="t"/>
          <a:lstStyle/>
          <a:p>
            <a:r>
              <a:rPr lang="en-GB" sz="2000" dirty="0">
                <a:latin typeface="+mn-lt"/>
              </a:rPr>
              <a:t>...and before the pandemic at least, more businesses were starting in East Suffolk each year than were closing </a:t>
            </a:r>
          </a:p>
        </p:txBody>
      </p:sp>
      <p:pic>
        <p:nvPicPr>
          <p:cNvPr id="4" name="Picture 4">
            <a:extLst>
              <a:ext uri="{FF2B5EF4-FFF2-40B4-BE49-F238E27FC236}">
                <a16:creationId xmlns:a16="http://schemas.microsoft.com/office/drawing/2014/main" id="{23E0A835-3205-A246-6154-B5EA306071E3}"/>
              </a:ext>
            </a:extLst>
          </p:cNvPr>
          <p:cNvPicPr>
            <a:picLocks noChangeAspect="1"/>
          </p:cNvPicPr>
          <p:nvPr/>
        </p:nvPicPr>
        <p:blipFill>
          <a:blip r:embed="rId2"/>
          <a:srcRect/>
          <a:stretch/>
        </p:blipFill>
        <p:spPr>
          <a:xfrm>
            <a:off x="893971" y="2701070"/>
            <a:ext cx="7562354" cy="3284659"/>
          </a:xfrm>
          <a:prstGeom prst="rect">
            <a:avLst/>
          </a:prstGeom>
          <a:ln>
            <a:solidFill>
              <a:srgbClr val="4472C4"/>
            </a:solidFill>
          </a:ln>
        </p:spPr>
      </p:pic>
      <p:sp>
        <p:nvSpPr>
          <p:cNvPr id="3" name="TextBox 2">
            <a:extLst>
              <a:ext uri="{FF2B5EF4-FFF2-40B4-BE49-F238E27FC236}">
                <a16:creationId xmlns:a16="http://schemas.microsoft.com/office/drawing/2014/main" id="{F0374ADC-E869-CAF3-DE7B-BDB1AA6E6AC0}"/>
              </a:ext>
            </a:extLst>
          </p:cNvPr>
          <p:cNvSpPr txBox="1"/>
          <p:nvPr/>
        </p:nvSpPr>
        <p:spPr>
          <a:xfrm>
            <a:off x="64363" y="6576120"/>
            <a:ext cx="9015274" cy="276999"/>
          </a:xfrm>
          <a:prstGeom prst="rect">
            <a:avLst/>
          </a:prstGeom>
          <a:noFill/>
        </p:spPr>
        <p:txBody>
          <a:bodyPr wrap="square" lIns="91440" tIns="45720" rIns="91440" bIns="45720" anchor="t">
            <a:spAutoFit/>
          </a:bodyPr>
          <a:lstStyle/>
          <a:p>
            <a:r>
              <a:rPr lang="en-GB" sz="1200" dirty="0"/>
              <a:t>Sources: </a:t>
            </a:r>
            <a:r>
              <a:rPr lang="en-GB" sz="1200" dirty="0">
                <a:hlinkClick r:id="rId3"/>
              </a:rPr>
              <a:t>IDBR; accessed via Suffolk Observatory</a:t>
            </a:r>
            <a:endParaRPr lang="en-US" sz="1600" dirty="0">
              <a:cs typeface="Calibri"/>
            </a:endParaRPr>
          </a:p>
        </p:txBody>
      </p:sp>
    </p:spTree>
    <p:extLst>
      <p:ext uri="{BB962C8B-B14F-4D97-AF65-F5344CB8AC3E}">
        <p14:creationId xmlns:p14="http://schemas.microsoft.com/office/powerpoint/2010/main" val="2918021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9BE8-4079-424B-ABA0-29B6C56DD73F}"/>
              </a:ext>
            </a:extLst>
          </p:cNvPr>
          <p:cNvSpPr>
            <a:spLocks noGrp="1"/>
          </p:cNvSpPr>
          <p:nvPr>
            <p:ph type="title"/>
          </p:nvPr>
        </p:nvSpPr>
        <p:spPr>
          <a:xfrm>
            <a:off x="307537" y="1005853"/>
            <a:ext cx="8229600" cy="792162"/>
          </a:xfrm>
        </p:spPr>
        <p:txBody>
          <a:bodyPr lIns="91440" tIns="45720" rIns="91440" bIns="45720" anchor="t"/>
          <a:lstStyle/>
          <a:p>
            <a:r>
              <a:rPr lang="en-GB" sz="2000" dirty="0">
                <a:latin typeface="+mn-lt"/>
              </a:rPr>
              <a:t>Employment rates in East Suffolk are significantly higher than for England – and have been resilient during the pandemic</a:t>
            </a:r>
            <a:endParaRPr lang="en-US" sz="2000" dirty="0">
              <a:latin typeface="+mn-lt"/>
            </a:endParaRPr>
          </a:p>
        </p:txBody>
      </p:sp>
      <p:pic>
        <p:nvPicPr>
          <p:cNvPr id="4" name="Picture 4">
            <a:extLst>
              <a:ext uri="{FF2B5EF4-FFF2-40B4-BE49-F238E27FC236}">
                <a16:creationId xmlns:a16="http://schemas.microsoft.com/office/drawing/2014/main" id="{E126208F-5B9B-314F-6EDB-FF5515E3F9E3}"/>
              </a:ext>
            </a:extLst>
          </p:cNvPr>
          <p:cNvPicPr>
            <a:picLocks noChangeAspect="1"/>
          </p:cNvPicPr>
          <p:nvPr/>
        </p:nvPicPr>
        <p:blipFill>
          <a:blip r:embed="rId3"/>
          <a:srcRect/>
          <a:stretch/>
        </p:blipFill>
        <p:spPr>
          <a:xfrm>
            <a:off x="307537" y="1798015"/>
            <a:ext cx="5409240" cy="2376314"/>
          </a:xfrm>
          <a:prstGeom prst="rect">
            <a:avLst/>
          </a:prstGeom>
          <a:ln>
            <a:solidFill>
              <a:srgbClr val="4472C4"/>
            </a:solidFill>
          </a:ln>
        </p:spPr>
      </p:pic>
      <p:pic>
        <p:nvPicPr>
          <p:cNvPr id="5" name="Picture 5">
            <a:extLst>
              <a:ext uri="{FF2B5EF4-FFF2-40B4-BE49-F238E27FC236}">
                <a16:creationId xmlns:a16="http://schemas.microsoft.com/office/drawing/2014/main" id="{B22164DE-1920-3137-78ED-6CD64D7D103A}"/>
              </a:ext>
            </a:extLst>
          </p:cNvPr>
          <p:cNvPicPr>
            <a:picLocks noChangeAspect="1"/>
          </p:cNvPicPr>
          <p:nvPr/>
        </p:nvPicPr>
        <p:blipFill>
          <a:blip r:embed="rId4"/>
          <a:srcRect/>
          <a:stretch/>
        </p:blipFill>
        <p:spPr>
          <a:xfrm>
            <a:off x="3379327" y="4303069"/>
            <a:ext cx="5615850" cy="2411326"/>
          </a:xfrm>
          <a:prstGeom prst="rect">
            <a:avLst/>
          </a:prstGeom>
          <a:ln>
            <a:solidFill>
              <a:srgbClr val="4472C4"/>
            </a:solidFill>
          </a:ln>
        </p:spPr>
      </p:pic>
      <p:sp>
        <p:nvSpPr>
          <p:cNvPr id="3" name="TextBox 2">
            <a:extLst>
              <a:ext uri="{FF2B5EF4-FFF2-40B4-BE49-F238E27FC236}">
                <a16:creationId xmlns:a16="http://schemas.microsoft.com/office/drawing/2014/main" id="{DD899E7D-D2F2-6A4B-7B1D-17361373F6D8}"/>
              </a:ext>
            </a:extLst>
          </p:cNvPr>
          <p:cNvSpPr txBox="1"/>
          <p:nvPr/>
        </p:nvSpPr>
        <p:spPr>
          <a:xfrm>
            <a:off x="64363" y="6576120"/>
            <a:ext cx="9015274" cy="276999"/>
          </a:xfrm>
          <a:prstGeom prst="rect">
            <a:avLst/>
          </a:prstGeom>
          <a:noFill/>
        </p:spPr>
        <p:txBody>
          <a:bodyPr wrap="square" lIns="91440" tIns="45720" rIns="91440" bIns="45720" anchor="t">
            <a:spAutoFit/>
          </a:bodyPr>
          <a:lstStyle/>
          <a:p>
            <a:r>
              <a:rPr lang="en-GB" sz="1200" dirty="0"/>
              <a:t>Sources: </a:t>
            </a:r>
            <a:r>
              <a:rPr lang="en-GB" sz="1200" dirty="0">
                <a:hlinkClick r:id="rId5"/>
              </a:rPr>
              <a:t>APS; accessed via Suffolk Observatory</a:t>
            </a:r>
            <a:endParaRPr lang="en-US" sz="1600" dirty="0">
              <a:cs typeface="Calibri"/>
            </a:endParaRPr>
          </a:p>
        </p:txBody>
      </p:sp>
    </p:spTree>
    <p:extLst>
      <p:ext uri="{BB962C8B-B14F-4D97-AF65-F5344CB8AC3E}">
        <p14:creationId xmlns:p14="http://schemas.microsoft.com/office/powerpoint/2010/main" val="3023447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D283-75D0-CBEA-5355-EF197462F673}"/>
              </a:ext>
            </a:extLst>
          </p:cNvPr>
          <p:cNvSpPr>
            <a:spLocks noGrp="1"/>
          </p:cNvSpPr>
          <p:nvPr>
            <p:ph type="title"/>
          </p:nvPr>
        </p:nvSpPr>
        <p:spPr/>
        <p:txBody>
          <a:bodyPr lIns="91440" tIns="45720" rIns="91440" bIns="45720" anchor="t"/>
          <a:lstStyle/>
          <a:p>
            <a:r>
              <a:rPr lang="en-GB" sz="2000" dirty="0">
                <a:latin typeface="+mn-lt"/>
              </a:rPr>
              <a:t>GVA (Gross value added) is a measure of the increase in the value of the economy due to the production of goods and services. </a:t>
            </a:r>
            <a:r>
              <a:rPr lang="en-GB" sz="2000" b="0" dirty="0">
                <a:latin typeface="+mn-lt"/>
              </a:rPr>
              <a:t>In the years immediately prior to the pandemic, GVA in East Suffolk was increasing. </a:t>
            </a:r>
          </a:p>
        </p:txBody>
      </p:sp>
      <p:pic>
        <p:nvPicPr>
          <p:cNvPr id="5" name="Picture 4">
            <a:extLst>
              <a:ext uri="{FF2B5EF4-FFF2-40B4-BE49-F238E27FC236}">
                <a16:creationId xmlns:a16="http://schemas.microsoft.com/office/drawing/2014/main" id="{ED4C043F-B92D-6294-EAC4-247315D67DD6}"/>
              </a:ext>
            </a:extLst>
          </p:cNvPr>
          <p:cNvPicPr>
            <a:picLocks noChangeAspect="1"/>
          </p:cNvPicPr>
          <p:nvPr/>
        </p:nvPicPr>
        <p:blipFill>
          <a:blip r:embed="rId3"/>
          <a:srcRect/>
          <a:stretch/>
        </p:blipFill>
        <p:spPr>
          <a:xfrm>
            <a:off x="594282" y="2574291"/>
            <a:ext cx="8033249" cy="3459379"/>
          </a:xfrm>
          <a:prstGeom prst="rect">
            <a:avLst/>
          </a:prstGeom>
          <a:ln>
            <a:solidFill>
              <a:schemeClr val="accent1"/>
            </a:solidFill>
          </a:ln>
        </p:spPr>
      </p:pic>
      <p:sp>
        <p:nvSpPr>
          <p:cNvPr id="6" name="TextBox 5">
            <a:extLst>
              <a:ext uri="{FF2B5EF4-FFF2-40B4-BE49-F238E27FC236}">
                <a16:creationId xmlns:a16="http://schemas.microsoft.com/office/drawing/2014/main" id="{EB9E6864-4E7C-3925-7E2D-C036DFAD0566}"/>
              </a:ext>
            </a:extLst>
          </p:cNvPr>
          <p:cNvSpPr txBox="1"/>
          <p:nvPr/>
        </p:nvSpPr>
        <p:spPr>
          <a:xfrm>
            <a:off x="5094" y="6441367"/>
            <a:ext cx="9015274" cy="276999"/>
          </a:xfrm>
          <a:prstGeom prst="rect">
            <a:avLst/>
          </a:prstGeom>
          <a:noFill/>
        </p:spPr>
        <p:txBody>
          <a:bodyPr wrap="square" lIns="91440" tIns="45720" rIns="91440" bIns="45720" anchor="t">
            <a:spAutoFit/>
          </a:bodyPr>
          <a:lstStyle/>
          <a:p>
            <a:r>
              <a:rPr lang="en-GB" sz="1200" dirty="0"/>
              <a:t>Sources:</a:t>
            </a:r>
            <a:r>
              <a:rPr lang="en-GB" sz="1200" dirty="0">
                <a:hlinkClick r:id="rId4"/>
              </a:rPr>
              <a:t> ONS; accessed via Suffolk Observatory</a:t>
            </a:r>
            <a:endParaRPr lang="en-US" sz="1600" dirty="0">
              <a:cs typeface="Calibri"/>
            </a:endParaRPr>
          </a:p>
        </p:txBody>
      </p:sp>
    </p:spTree>
    <p:extLst>
      <p:ext uri="{BB962C8B-B14F-4D97-AF65-F5344CB8AC3E}">
        <p14:creationId xmlns:p14="http://schemas.microsoft.com/office/powerpoint/2010/main" val="2816231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3549-C7D5-86B5-9B50-C835A3D23909}"/>
              </a:ext>
            </a:extLst>
          </p:cNvPr>
          <p:cNvSpPr>
            <a:spLocks noGrp="1"/>
          </p:cNvSpPr>
          <p:nvPr>
            <p:ph type="title"/>
          </p:nvPr>
        </p:nvSpPr>
        <p:spPr>
          <a:xfrm>
            <a:off x="268941" y="1065444"/>
            <a:ext cx="8810696" cy="792162"/>
          </a:xfrm>
        </p:spPr>
        <p:txBody>
          <a:bodyPr/>
          <a:lstStyle/>
          <a:p>
            <a:r>
              <a:rPr lang="en-GB" sz="2000" dirty="0">
                <a:latin typeface="+mn-lt"/>
              </a:rPr>
              <a:t>Different economic sectors make different contributions to East Suffolk’s GVA. </a:t>
            </a:r>
            <a:r>
              <a:rPr lang="en-GB" sz="2000" b="0" dirty="0">
                <a:latin typeface="+mn-lt"/>
              </a:rPr>
              <a:t>This data predates the pandemic, which is likely to have strengthened some of these sectors (information and communication) and weakened others (?real estate)</a:t>
            </a:r>
            <a:endParaRPr lang="en-GB" sz="2000" dirty="0">
              <a:latin typeface="+mn-lt"/>
            </a:endParaRPr>
          </a:p>
        </p:txBody>
      </p:sp>
      <p:pic>
        <p:nvPicPr>
          <p:cNvPr id="5" name="Picture 4">
            <a:extLst>
              <a:ext uri="{FF2B5EF4-FFF2-40B4-BE49-F238E27FC236}">
                <a16:creationId xmlns:a16="http://schemas.microsoft.com/office/drawing/2014/main" id="{0048EB07-9531-BB17-516C-D5C0FF66622C}"/>
              </a:ext>
            </a:extLst>
          </p:cNvPr>
          <p:cNvPicPr>
            <a:picLocks noChangeAspect="1"/>
          </p:cNvPicPr>
          <p:nvPr/>
        </p:nvPicPr>
        <p:blipFill>
          <a:blip r:embed="rId3"/>
          <a:srcRect/>
          <a:stretch/>
        </p:blipFill>
        <p:spPr>
          <a:xfrm>
            <a:off x="806823" y="2273733"/>
            <a:ext cx="7530353" cy="3211347"/>
          </a:xfrm>
          <a:prstGeom prst="rect">
            <a:avLst/>
          </a:prstGeom>
          <a:ln>
            <a:solidFill>
              <a:schemeClr val="accent1"/>
            </a:solidFill>
          </a:ln>
        </p:spPr>
      </p:pic>
      <p:sp>
        <p:nvSpPr>
          <p:cNvPr id="6" name="TextBox 5">
            <a:extLst>
              <a:ext uri="{FF2B5EF4-FFF2-40B4-BE49-F238E27FC236}">
                <a16:creationId xmlns:a16="http://schemas.microsoft.com/office/drawing/2014/main" id="{92EE051C-9463-4F89-5081-669BE74C0F57}"/>
              </a:ext>
            </a:extLst>
          </p:cNvPr>
          <p:cNvSpPr txBox="1"/>
          <p:nvPr/>
        </p:nvSpPr>
        <p:spPr>
          <a:xfrm>
            <a:off x="268941" y="5733826"/>
            <a:ext cx="8616875"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a:cs typeface="Arial" panose="020B0604020202020204" pitchFamily="34" charset="0"/>
              </a:rPr>
              <a:t>The largest GVA contribution (L) is from real estate</a:t>
            </a:r>
          </a:p>
          <a:p>
            <a:pPr marL="285750" indent="-285750">
              <a:buFont typeface="Arial" panose="020B0604020202020204" pitchFamily="34" charset="0"/>
              <a:buChar char="•"/>
            </a:pPr>
            <a:r>
              <a:rPr lang="en-GB" sz="1600" dirty="0">
                <a:cs typeface="Arial" panose="020B0604020202020204" pitchFamily="34" charset="0"/>
              </a:rPr>
              <a:t>Other significant sectors include transportation and storage (H), and Information and Communication (J)  </a:t>
            </a:r>
          </a:p>
        </p:txBody>
      </p:sp>
      <p:sp>
        <p:nvSpPr>
          <p:cNvPr id="7" name="TextBox 6">
            <a:extLst>
              <a:ext uri="{FF2B5EF4-FFF2-40B4-BE49-F238E27FC236}">
                <a16:creationId xmlns:a16="http://schemas.microsoft.com/office/drawing/2014/main" id="{5CE25F03-528D-D09C-DA62-E33B2492688F}"/>
              </a:ext>
            </a:extLst>
          </p:cNvPr>
          <p:cNvSpPr txBox="1"/>
          <p:nvPr/>
        </p:nvSpPr>
        <p:spPr>
          <a:xfrm>
            <a:off x="64363" y="6576120"/>
            <a:ext cx="9015274" cy="276999"/>
          </a:xfrm>
          <a:prstGeom prst="rect">
            <a:avLst/>
          </a:prstGeom>
          <a:noFill/>
        </p:spPr>
        <p:txBody>
          <a:bodyPr wrap="square" lIns="91440" tIns="45720" rIns="91440" bIns="45720" anchor="t">
            <a:spAutoFit/>
          </a:bodyPr>
          <a:lstStyle/>
          <a:p>
            <a:r>
              <a:rPr lang="en-GB" sz="1200" dirty="0"/>
              <a:t>Sources: </a:t>
            </a:r>
            <a:r>
              <a:rPr lang="en-GB" sz="1200" dirty="0">
                <a:hlinkClick r:id="rId4"/>
              </a:rPr>
              <a:t>ONS; accessed via Suffolk Observatory</a:t>
            </a:r>
            <a:endParaRPr lang="en-US" sz="1600" dirty="0">
              <a:cs typeface="Calibri"/>
            </a:endParaRPr>
          </a:p>
        </p:txBody>
      </p:sp>
    </p:spTree>
    <p:extLst>
      <p:ext uri="{BB962C8B-B14F-4D97-AF65-F5344CB8AC3E}">
        <p14:creationId xmlns:p14="http://schemas.microsoft.com/office/powerpoint/2010/main" val="975667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C00B-8EBF-34AB-06DA-920CC6515BA8}"/>
              </a:ext>
            </a:extLst>
          </p:cNvPr>
          <p:cNvSpPr>
            <a:spLocks noGrp="1"/>
          </p:cNvSpPr>
          <p:nvPr>
            <p:ph type="title"/>
          </p:nvPr>
        </p:nvSpPr>
        <p:spPr>
          <a:xfrm>
            <a:off x="308414" y="1106853"/>
            <a:ext cx="8229600" cy="792162"/>
          </a:xfrm>
        </p:spPr>
        <p:txBody>
          <a:bodyPr/>
          <a:lstStyle/>
          <a:p>
            <a:r>
              <a:rPr lang="en-GB" sz="2000" dirty="0">
                <a:latin typeface="+mn-lt"/>
              </a:rPr>
              <a:t>So what does all this data tell us?</a:t>
            </a:r>
          </a:p>
        </p:txBody>
      </p:sp>
      <p:graphicFrame>
        <p:nvGraphicFramePr>
          <p:cNvPr id="4" name="Diagram 3">
            <a:extLst>
              <a:ext uri="{FF2B5EF4-FFF2-40B4-BE49-F238E27FC236}">
                <a16:creationId xmlns:a16="http://schemas.microsoft.com/office/drawing/2014/main" id="{ADC863F3-C082-7879-83BB-5107B9B0E4BF}"/>
              </a:ext>
            </a:extLst>
          </p:cNvPr>
          <p:cNvGraphicFramePr/>
          <p:nvPr>
            <p:extLst>
              <p:ext uri="{D42A27DB-BD31-4B8C-83A1-F6EECF244321}">
                <p14:modId xmlns:p14="http://schemas.microsoft.com/office/powerpoint/2010/main" val="1572297943"/>
              </p:ext>
            </p:extLst>
          </p:nvPr>
        </p:nvGraphicFramePr>
        <p:xfrm>
          <a:off x="512956" y="1687142"/>
          <a:ext cx="7820517" cy="4970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710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2E26-5954-C0FB-60F8-F14FC1AE372A}"/>
              </a:ext>
            </a:extLst>
          </p:cNvPr>
          <p:cNvSpPr>
            <a:spLocks noGrp="1"/>
          </p:cNvSpPr>
          <p:nvPr>
            <p:ph type="title"/>
          </p:nvPr>
        </p:nvSpPr>
        <p:spPr>
          <a:xfrm>
            <a:off x="397931" y="1154965"/>
            <a:ext cx="8229600" cy="792162"/>
          </a:xfrm>
        </p:spPr>
        <p:txBody>
          <a:bodyPr/>
          <a:lstStyle/>
          <a:p>
            <a:r>
              <a:rPr lang="en-GB" sz="2000" dirty="0">
                <a:latin typeface="+mn-lt"/>
              </a:rPr>
              <a:t>What do we need to do?</a:t>
            </a:r>
          </a:p>
        </p:txBody>
      </p:sp>
      <p:sp>
        <p:nvSpPr>
          <p:cNvPr id="3" name="Content Placeholder 2">
            <a:extLst>
              <a:ext uri="{FF2B5EF4-FFF2-40B4-BE49-F238E27FC236}">
                <a16:creationId xmlns:a16="http://schemas.microsoft.com/office/drawing/2014/main" id="{244F1D67-E329-0F1F-9029-70F978B90CFA}"/>
              </a:ext>
            </a:extLst>
          </p:cNvPr>
          <p:cNvSpPr>
            <a:spLocks noGrp="1"/>
          </p:cNvSpPr>
          <p:nvPr>
            <p:ph idx="1"/>
          </p:nvPr>
        </p:nvSpPr>
        <p:spPr>
          <a:xfrm>
            <a:off x="397931" y="1735255"/>
            <a:ext cx="8229600" cy="4555068"/>
          </a:xfrm>
        </p:spPr>
        <p:txBody>
          <a:bodyPr/>
          <a:lstStyle/>
          <a:p>
            <a:r>
              <a:rPr lang="en-GB" sz="1600" dirty="0">
                <a:latin typeface="+mn-lt"/>
              </a:rPr>
              <a:t>You will know better than I do! But my suggestions are:</a:t>
            </a:r>
            <a:br>
              <a:rPr lang="en-GB" sz="1600" dirty="0">
                <a:latin typeface="+mn-lt"/>
              </a:rPr>
            </a:br>
            <a:endParaRPr lang="en-GB" sz="1600" dirty="0">
              <a:latin typeface="+mn-lt"/>
            </a:endParaRPr>
          </a:p>
          <a:p>
            <a:r>
              <a:rPr lang="en-GB" sz="1600" b="1" dirty="0">
                <a:latin typeface="+mn-lt"/>
              </a:rPr>
              <a:t>Routinely and systematically take every opportunity we have to address inequalities  </a:t>
            </a:r>
            <a:r>
              <a:rPr lang="en-GB" sz="1600" dirty="0">
                <a:latin typeface="+mn-lt"/>
              </a:rPr>
              <a:t>- processes, funding decisions, local action – ideally in co-production with local communities, and with a sharper focus on particular groups in particular places (for example, children in Lowestoft; the particular challenges faced by coastal communities)</a:t>
            </a:r>
            <a:br>
              <a:rPr lang="en-GB" sz="1600" dirty="0">
                <a:latin typeface="+mn-lt"/>
              </a:rPr>
            </a:br>
            <a:endParaRPr lang="en-GB" sz="1600" dirty="0">
              <a:latin typeface="+mn-lt"/>
            </a:endParaRPr>
          </a:p>
          <a:p>
            <a:r>
              <a:rPr lang="en-GB" sz="1600" dirty="0">
                <a:latin typeface="+mn-lt"/>
              </a:rPr>
              <a:t>Renew our focus on the things which are causing</a:t>
            </a:r>
            <a:r>
              <a:rPr lang="en-GB" sz="1600" b="1" dirty="0">
                <a:latin typeface="+mn-lt"/>
              </a:rPr>
              <a:t> early and preventable deaths </a:t>
            </a:r>
            <a:r>
              <a:rPr lang="en-GB" sz="1600" dirty="0">
                <a:latin typeface="+mn-lt"/>
              </a:rPr>
              <a:t>– starting with smoking and managing blood pressure</a:t>
            </a:r>
            <a:br>
              <a:rPr lang="en-GB" sz="1600" dirty="0">
                <a:latin typeface="+mn-lt"/>
              </a:rPr>
            </a:br>
            <a:endParaRPr lang="en-GB" sz="1600" dirty="0">
              <a:latin typeface="+mn-lt"/>
            </a:endParaRPr>
          </a:p>
          <a:p>
            <a:r>
              <a:rPr lang="en-GB" sz="1600" dirty="0">
                <a:latin typeface="+mn-lt"/>
              </a:rPr>
              <a:t>Encourage people who may have </a:t>
            </a:r>
            <a:r>
              <a:rPr lang="en-GB" sz="1600" b="1" dirty="0">
                <a:latin typeface="+mn-lt"/>
              </a:rPr>
              <a:t>missed healthcare interventions during the pandemic or not been vaccinated to take action </a:t>
            </a:r>
            <a:r>
              <a:rPr lang="en-GB" sz="1600" dirty="0">
                <a:latin typeface="+mn-lt"/>
              </a:rPr>
              <a:t>– these missed interventions (for example, statins) will be increasing health risks for some people</a:t>
            </a:r>
            <a:br>
              <a:rPr lang="en-GB" sz="1600" dirty="0">
                <a:latin typeface="+mn-lt"/>
              </a:rPr>
            </a:br>
            <a:endParaRPr lang="en-GB" sz="1600" dirty="0">
              <a:latin typeface="+mn-lt"/>
            </a:endParaRPr>
          </a:p>
          <a:p>
            <a:r>
              <a:rPr lang="en-GB" sz="1600" dirty="0">
                <a:latin typeface="+mn-lt"/>
              </a:rPr>
              <a:t>Continue to </a:t>
            </a:r>
            <a:r>
              <a:rPr lang="en-GB" sz="1600" b="1" dirty="0">
                <a:latin typeface="+mn-lt"/>
              </a:rPr>
              <a:t>support individuals, households and businesses as much as possible through very difficult economic conditions </a:t>
            </a:r>
            <a:r>
              <a:rPr lang="en-GB" sz="1600" dirty="0">
                <a:latin typeface="+mn-lt"/>
              </a:rPr>
              <a:t>– and think about where the East Suffolk </a:t>
            </a:r>
            <a:r>
              <a:rPr lang="en-GB" sz="1600" b="1" dirty="0">
                <a:latin typeface="+mn-lt"/>
              </a:rPr>
              <a:t>workers of tomorrow </a:t>
            </a:r>
            <a:r>
              <a:rPr lang="en-GB" sz="1600" dirty="0">
                <a:latin typeface="+mn-lt"/>
              </a:rPr>
              <a:t>need to be skilled at, and in an area with an older and un-diverse population, where those workers are going to come from</a:t>
            </a:r>
          </a:p>
        </p:txBody>
      </p:sp>
    </p:spTree>
    <p:extLst>
      <p:ext uri="{BB962C8B-B14F-4D97-AF65-F5344CB8AC3E}">
        <p14:creationId xmlns:p14="http://schemas.microsoft.com/office/powerpoint/2010/main" val="159008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9723C0-2232-F6CC-0DA1-766FC681ADF8}"/>
              </a:ext>
            </a:extLst>
          </p:cNvPr>
          <p:cNvSpPr txBox="1"/>
          <p:nvPr/>
        </p:nvSpPr>
        <p:spPr>
          <a:xfrm>
            <a:off x="5358" y="6634389"/>
            <a:ext cx="9015274" cy="246221"/>
          </a:xfrm>
          <a:prstGeom prst="rect">
            <a:avLst/>
          </a:prstGeom>
          <a:noFill/>
        </p:spPr>
        <p:txBody>
          <a:bodyPr wrap="square" lIns="91440" tIns="45720" rIns="91440" bIns="45720" anchor="t">
            <a:spAutoFit/>
          </a:bodyPr>
          <a:lstStyle/>
          <a:p>
            <a:r>
              <a:rPr lang="en-GB" sz="1000" dirty="0"/>
              <a:t>Source: Public Health Suffolk analysis </a:t>
            </a:r>
            <a:endParaRPr lang="en-US" sz="1000" dirty="0">
              <a:cs typeface="Calibri"/>
            </a:endParaRPr>
          </a:p>
        </p:txBody>
      </p:sp>
      <p:sp>
        <p:nvSpPr>
          <p:cNvPr id="9" name="TextBox 8">
            <a:extLst>
              <a:ext uri="{FF2B5EF4-FFF2-40B4-BE49-F238E27FC236}">
                <a16:creationId xmlns:a16="http://schemas.microsoft.com/office/drawing/2014/main" id="{D97C2263-ECBE-B427-A847-DECC14F9F070}"/>
              </a:ext>
            </a:extLst>
          </p:cNvPr>
          <p:cNvSpPr txBox="1"/>
          <p:nvPr/>
        </p:nvSpPr>
        <p:spPr>
          <a:xfrm>
            <a:off x="132944" y="997508"/>
            <a:ext cx="8915360" cy="684803"/>
          </a:xfrm>
          <a:prstGeom prst="rect">
            <a:avLst/>
          </a:prstGeom>
          <a:noFill/>
        </p:spPr>
        <p:txBody>
          <a:bodyPr wrap="square" lIns="68580" tIns="34290" rIns="68580" bIns="34290" rtlCol="0" anchor="t">
            <a:spAutoFit/>
          </a:bodyPr>
          <a:lstStyle/>
          <a:p>
            <a:r>
              <a:rPr lang="en-GB" sz="2000" b="1" dirty="0">
                <a:solidFill>
                  <a:srgbClr val="5E5F5D"/>
                </a:solidFill>
                <a:cs typeface="Calibri"/>
              </a:rPr>
              <a:t>The Covid-19 pandemic began in early 2020 – and by the Spring, much of the world was in lockdown as we tried to work out how to combat the effects of the virus.</a:t>
            </a:r>
          </a:p>
        </p:txBody>
      </p:sp>
      <p:sp>
        <p:nvSpPr>
          <p:cNvPr id="11" name="TextBox 10">
            <a:extLst>
              <a:ext uri="{FF2B5EF4-FFF2-40B4-BE49-F238E27FC236}">
                <a16:creationId xmlns:a16="http://schemas.microsoft.com/office/drawing/2014/main" id="{5F2FF846-20DB-0168-3629-35FDAEF16808}"/>
              </a:ext>
            </a:extLst>
          </p:cNvPr>
          <p:cNvSpPr txBox="1"/>
          <p:nvPr/>
        </p:nvSpPr>
        <p:spPr>
          <a:xfrm>
            <a:off x="4191780" y="5053187"/>
            <a:ext cx="4697992" cy="1546577"/>
          </a:xfrm>
          <a:prstGeom prst="rect">
            <a:avLst/>
          </a:prstGeom>
          <a:noFill/>
          <a:ln w="28575">
            <a:solidFill>
              <a:srgbClr val="FF0000"/>
            </a:solidFill>
          </a:ln>
        </p:spPr>
        <p:txBody>
          <a:bodyPr wrap="square" lIns="68580" tIns="34290" rIns="68580" bIns="34290" rtlCol="0" anchor="t">
            <a:spAutoFit/>
          </a:bodyPr>
          <a:lstStyle/>
          <a:p>
            <a:pPr algn="ctr"/>
            <a:r>
              <a:rPr lang="en-GB" sz="1600" b="1" dirty="0"/>
              <a:t>While only </a:t>
            </a:r>
            <a:r>
              <a:rPr lang="en-GB" sz="1600" b="1" dirty="0">
                <a:solidFill>
                  <a:srgbClr val="FF0000"/>
                </a:solidFill>
              </a:rPr>
              <a:t>17.6%</a:t>
            </a:r>
            <a:r>
              <a:rPr lang="en-GB" sz="1600" b="1" dirty="0">
                <a:solidFill>
                  <a:schemeClr val="accent1"/>
                </a:solidFill>
              </a:rPr>
              <a:t> </a:t>
            </a:r>
            <a:r>
              <a:rPr lang="en-GB" sz="1600" b="1" dirty="0"/>
              <a:t>of cases have occurred in people aged over 60 in Suffolk, approximately </a:t>
            </a:r>
            <a:r>
              <a:rPr lang="en-GB" sz="1600" b="1" dirty="0">
                <a:solidFill>
                  <a:srgbClr val="FF0000"/>
                </a:solidFill>
              </a:rPr>
              <a:t>95%</a:t>
            </a:r>
            <a:r>
              <a:rPr lang="en-GB" sz="1600" b="1" dirty="0">
                <a:solidFill>
                  <a:schemeClr val="accent1"/>
                </a:solidFill>
              </a:rPr>
              <a:t> </a:t>
            </a:r>
            <a:r>
              <a:rPr lang="en-GB" sz="1600" b="1" dirty="0"/>
              <a:t>of deaths have occurred in this age group – and there are still deaths from Covid in Suffolk occurring every week. Please continue to get vaccinated and to support people you know to do the same!</a:t>
            </a:r>
            <a:endParaRPr lang="en-GB" sz="1600" b="1" dirty="0">
              <a:cs typeface="Calibri"/>
            </a:endParaRPr>
          </a:p>
        </p:txBody>
      </p:sp>
      <p:sp>
        <p:nvSpPr>
          <p:cNvPr id="13" name="TextBox 12">
            <a:extLst>
              <a:ext uri="{FF2B5EF4-FFF2-40B4-BE49-F238E27FC236}">
                <a16:creationId xmlns:a16="http://schemas.microsoft.com/office/drawing/2014/main" id="{55B3A84A-43BC-AB72-7F0F-A024D9CCAE82}"/>
              </a:ext>
            </a:extLst>
          </p:cNvPr>
          <p:cNvSpPr txBox="1"/>
          <p:nvPr/>
        </p:nvSpPr>
        <p:spPr>
          <a:xfrm>
            <a:off x="254227" y="1771746"/>
            <a:ext cx="2544729" cy="784830"/>
          </a:xfrm>
          <a:prstGeom prst="rect">
            <a:avLst/>
          </a:prstGeom>
          <a:noFill/>
        </p:spPr>
        <p:txBody>
          <a:bodyPr wrap="square" rtlCol="0">
            <a:spAutoFit/>
          </a:bodyPr>
          <a:lstStyle/>
          <a:p>
            <a:pPr algn="ctr"/>
            <a:r>
              <a:rPr lang="en-GB" b="1" dirty="0">
                <a:solidFill>
                  <a:srgbClr val="FF0000"/>
                </a:solidFill>
              </a:rPr>
              <a:t>239,043</a:t>
            </a:r>
            <a:r>
              <a:rPr lang="en-GB" b="1" dirty="0"/>
              <a:t> </a:t>
            </a:r>
            <a:r>
              <a:rPr lang="en-GB" sz="1350" dirty="0"/>
              <a:t>people tested positive for COVID-19 in Suffolk between May 2020 and Oct 2022</a:t>
            </a:r>
          </a:p>
        </p:txBody>
      </p:sp>
      <p:sp>
        <p:nvSpPr>
          <p:cNvPr id="15" name="TextBox 14">
            <a:extLst>
              <a:ext uri="{FF2B5EF4-FFF2-40B4-BE49-F238E27FC236}">
                <a16:creationId xmlns:a16="http://schemas.microsoft.com/office/drawing/2014/main" id="{EE20BC6B-9A25-2A0F-5784-2A7106E653A2}"/>
              </a:ext>
            </a:extLst>
          </p:cNvPr>
          <p:cNvSpPr txBox="1"/>
          <p:nvPr/>
        </p:nvSpPr>
        <p:spPr>
          <a:xfrm>
            <a:off x="254227" y="3024515"/>
            <a:ext cx="1349298" cy="1892826"/>
          </a:xfrm>
          <a:prstGeom prst="rect">
            <a:avLst/>
          </a:prstGeom>
          <a:noFill/>
        </p:spPr>
        <p:txBody>
          <a:bodyPr wrap="square" rtlCol="0">
            <a:spAutoFit/>
          </a:bodyPr>
          <a:lstStyle/>
          <a:p>
            <a:pPr algn="ctr"/>
            <a:r>
              <a:rPr lang="en-GB" sz="1350" dirty="0"/>
              <a:t>In mid January 2021, COVID-19 patients in Suffolk were occupying </a:t>
            </a:r>
            <a:r>
              <a:rPr lang="en-GB" b="1" dirty="0">
                <a:solidFill>
                  <a:srgbClr val="FF0000"/>
                </a:solidFill>
              </a:rPr>
              <a:t>835</a:t>
            </a:r>
            <a:r>
              <a:rPr lang="en-GB" sz="1350" dirty="0"/>
              <a:t> general hospital beds and </a:t>
            </a:r>
            <a:r>
              <a:rPr lang="en-GB" b="1" dirty="0">
                <a:solidFill>
                  <a:srgbClr val="FF0000"/>
                </a:solidFill>
              </a:rPr>
              <a:t>104</a:t>
            </a:r>
            <a:r>
              <a:rPr lang="en-GB" sz="1500" dirty="0">
                <a:solidFill>
                  <a:srgbClr val="FF0000"/>
                </a:solidFill>
              </a:rPr>
              <a:t> </a:t>
            </a:r>
            <a:r>
              <a:rPr lang="en-GB" sz="1350" dirty="0"/>
              <a:t>HDU/ITU beds</a:t>
            </a:r>
          </a:p>
        </p:txBody>
      </p:sp>
      <p:sp>
        <p:nvSpPr>
          <p:cNvPr id="17" name="TextBox 16">
            <a:extLst>
              <a:ext uri="{FF2B5EF4-FFF2-40B4-BE49-F238E27FC236}">
                <a16:creationId xmlns:a16="http://schemas.microsoft.com/office/drawing/2014/main" id="{E49CEF05-38CD-B821-2ADF-791126377D05}"/>
              </a:ext>
            </a:extLst>
          </p:cNvPr>
          <p:cNvSpPr txBox="1"/>
          <p:nvPr/>
        </p:nvSpPr>
        <p:spPr>
          <a:xfrm>
            <a:off x="254228" y="5243120"/>
            <a:ext cx="3468856" cy="1061829"/>
          </a:xfrm>
          <a:prstGeom prst="rect">
            <a:avLst/>
          </a:prstGeom>
          <a:noFill/>
        </p:spPr>
        <p:txBody>
          <a:bodyPr wrap="square" rtlCol="0">
            <a:spAutoFit/>
          </a:bodyPr>
          <a:lstStyle/>
          <a:p>
            <a:pPr algn="ctr"/>
            <a:r>
              <a:rPr lang="en-GB" b="1" dirty="0">
                <a:solidFill>
                  <a:srgbClr val="FF0000"/>
                </a:solidFill>
              </a:rPr>
              <a:t>2,303</a:t>
            </a:r>
            <a:r>
              <a:rPr lang="en-GB" sz="1350" dirty="0"/>
              <a:t> people have died from COVID-19,  </a:t>
            </a:r>
            <a:r>
              <a:rPr lang="en-GB" b="1" dirty="0">
                <a:solidFill>
                  <a:srgbClr val="FF0000"/>
                </a:solidFill>
              </a:rPr>
              <a:t>557</a:t>
            </a:r>
            <a:r>
              <a:rPr lang="en-GB" b="1" dirty="0"/>
              <a:t> </a:t>
            </a:r>
            <a:r>
              <a:rPr lang="en-GB" sz="1350" dirty="0"/>
              <a:t>of whom lived in care homes (at 12 January 2023, deaths within 28 days of a positive test)</a:t>
            </a:r>
          </a:p>
        </p:txBody>
      </p:sp>
      <p:sp>
        <p:nvSpPr>
          <p:cNvPr id="21" name="TextBox 20">
            <a:extLst>
              <a:ext uri="{FF2B5EF4-FFF2-40B4-BE49-F238E27FC236}">
                <a16:creationId xmlns:a16="http://schemas.microsoft.com/office/drawing/2014/main" id="{E832A9C5-BF0A-02AF-7094-67D6920C3655}"/>
              </a:ext>
            </a:extLst>
          </p:cNvPr>
          <p:cNvSpPr txBox="1"/>
          <p:nvPr/>
        </p:nvSpPr>
        <p:spPr>
          <a:xfrm>
            <a:off x="4512995" y="1806370"/>
            <a:ext cx="3541710" cy="715581"/>
          </a:xfrm>
          <a:prstGeom prst="rect">
            <a:avLst/>
          </a:prstGeom>
          <a:noFill/>
        </p:spPr>
        <p:txBody>
          <a:bodyPr wrap="square" rtlCol="0">
            <a:spAutoFit/>
          </a:bodyPr>
          <a:lstStyle/>
          <a:p>
            <a:pPr algn="ctr"/>
            <a:r>
              <a:rPr lang="en-GB" sz="1350" dirty="0"/>
              <a:t>People from Suffolk’s more socio-economically deprived communities are </a:t>
            </a:r>
            <a:r>
              <a:rPr lang="en-GB" sz="1350" b="1" dirty="0">
                <a:solidFill>
                  <a:srgbClr val="FF0000"/>
                </a:solidFill>
              </a:rPr>
              <a:t>more likely </a:t>
            </a:r>
            <a:r>
              <a:rPr lang="en-GB" sz="1350" dirty="0"/>
              <a:t>to catch COVID-19 - and are </a:t>
            </a:r>
            <a:r>
              <a:rPr lang="en-GB" sz="1350" b="1" dirty="0">
                <a:solidFill>
                  <a:srgbClr val="FF0000"/>
                </a:solidFill>
              </a:rPr>
              <a:t>less likely </a:t>
            </a:r>
            <a:r>
              <a:rPr lang="en-GB" sz="1350" dirty="0"/>
              <a:t>to be vaccinated </a:t>
            </a:r>
          </a:p>
        </p:txBody>
      </p:sp>
      <p:sp>
        <p:nvSpPr>
          <p:cNvPr id="23" name="Title 14">
            <a:extLst>
              <a:ext uri="{FF2B5EF4-FFF2-40B4-BE49-F238E27FC236}">
                <a16:creationId xmlns:a16="http://schemas.microsoft.com/office/drawing/2014/main" id="{BCBA8E62-DEFE-1363-8C81-75ED87F08D54}"/>
              </a:ext>
            </a:extLst>
          </p:cNvPr>
          <p:cNvSpPr txBox="1">
            <a:spLocks/>
          </p:cNvSpPr>
          <p:nvPr/>
        </p:nvSpPr>
        <p:spPr>
          <a:xfrm>
            <a:off x="7343620" y="3163333"/>
            <a:ext cx="1510448" cy="1177245"/>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0"/>
              </a:spcBef>
              <a:defRPr/>
            </a:pPr>
            <a:r>
              <a:rPr lang="en-GB" sz="1350" dirty="0">
                <a:latin typeface="+mn-lt"/>
                <a:ea typeface="+mn-ea"/>
                <a:cs typeface="+mn-cs"/>
              </a:rPr>
              <a:t>Over </a:t>
            </a:r>
            <a:r>
              <a:rPr lang="en-GB" sz="1800" b="1" dirty="0">
                <a:solidFill>
                  <a:srgbClr val="FF0000"/>
                </a:solidFill>
                <a:latin typeface="+mn-lt"/>
                <a:ea typeface="+mn-ea"/>
                <a:cs typeface="+mn-cs"/>
              </a:rPr>
              <a:t>55,000</a:t>
            </a:r>
            <a:r>
              <a:rPr lang="en-GB" sz="1800" b="1" dirty="0">
                <a:latin typeface="+mn-lt"/>
                <a:ea typeface="+mn-ea"/>
                <a:cs typeface="+mn-cs"/>
              </a:rPr>
              <a:t> </a:t>
            </a:r>
            <a:r>
              <a:rPr lang="en-GB" sz="1350" dirty="0">
                <a:latin typeface="+mn-lt"/>
                <a:ea typeface="+mn-ea"/>
                <a:cs typeface="+mn-cs"/>
              </a:rPr>
              <a:t>people in Suffolk were on the Clinically Extremely Vulnerable list</a:t>
            </a:r>
          </a:p>
        </p:txBody>
      </p:sp>
      <p:pic>
        <p:nvPicPr>
          <p:cNvPr id="25" name="Picture 24" descr="Graph tracking covid cases in Suffolk from 2020-2022">
            <a:extLst>
              <a:ext uri="{FF2B5EF4-FFF2-40B4-BE49-F238E27FC236}">
                <a16:creationId xmlns:a16="http://schemas.microsoft.com/office/drawing/2014/main" id="{B36814C4-5928-2302-7D88-BC00EE5ADE4C}"/>
              </a:ext>
            </a:extLst>
          </p:cNvPr>
          <p:cNvPicPr>
            <a:picLocks noChangeAspect="1"/>
          </p:cNvPicPr>
          <p:nvPr/>
        </p:nvPicPr>
        <p:blipFill>
          <a:blip r:embed="rId3"/>
          <a:stretch>
            <a:fillRect/>
          </a:stretch>
        </p:blipFill>
        <p:spPr>
          <a:xfrm>
            <a:off x="1928191" y="2900341"/>
            <a:ext cx="5203465" cy="1596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595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F5AFAEC2-C78C-2FC2-48C3-0168FEE216FE}"/>
              </a:ext>
            </a:extLst>
          </p:cNvPr>
          <p:cNvSpPr txBox="1">
            <a:spLocks/>
          </p:cNvSpPr>
          <p:nvPr/>
        </p:nvSpPr>
        <p:spPr>
          <a:xfrm>
            <a:off x="146135" y="1063297"/>
            <a:ext cx="8944388" cy="684803"/>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defRPr/>
            </a:pPr>
            <a:r>
              <a:rPr lang="en-GB" sz="2000" b="1" dirty="0">
                <a:solidFill>
                  <a:srgbClr val="5E5F5D"/>
                </a:solidFill>
                <a:latin typeface="+mn-lt"/>
                <a:ea typeface="+mn-ea"/>
                <a:cs typeface="+mn-cs"/>
              </a:rPr>
              <a:t>The direct and indirect impacts of COVID-19, particularly in relation to long COVID and because people could not access healthcare in a timely manner, are continuing.</a:t>
            </a:r>
            <a:endParaRPr lang="en-US" sz="2000" dirty="0">
              <a:solidFill>
                <a:srgbClr val="5E5F5D"/>
              </a:solidFill>
              <a:latin typeface="+mn-lt"/>
              <a:ea typeface="+mn-ea"/>
              <a:cs typeface="+mn-cs"/>
            </a:endParaRPr>
          </a:p>
        </p:txBody>
      </p:sp>
      <p:sp>
        <p:nvSpPr>
          <p:cNvPr id="6" name="TextBox 5">
            <a:extLst>
              <a:ext uri="{FF2B5EF4-FFF2-40B4-BE49-F238E27FC236}">
                <a16:creationId xmlns:a16="http://schemas.microsoft.com/office/drawing/2014/main" id="{A771DB72-5BE2-5232-0DFC-4514E782729F}"/>
              </a:ext>
            </a:extLst>
          </p:cNvPr>
          <p:cNvSpPr txBox="1"/>
          <p:nvPr/>
        </p:nvSpPr>
        <p:spPr>
          <a:xfrm>
            <a:off x="1687680" y="2040456"/>
            <a:ext cx="5861298" cy="692497"/>
          </a:xfrm>
          <a:prstGeom prst="rect">
            <a:avLst/>
          </a:prstGeom>
          <a:noFill/>
        </p:spPr>
        <p:txBody>
          <a:bodyPr wrap="square" lIns="68580" tIns="34290" rIns="68580" bIns="34290" rtlCol="0" anchor="t">
            <a:spAutoFit/>
          </a:bodyPr>
          <a:lstStyle/>
          <a:p>
            <a:pPr algn="ctr"/>
            <a:r>
              <a:rPr lang="en-GB" sz="1350" i="1" dirty="0"/>
              <a:t>Numbers of outpatient appointments attended by Suffolk residents (</a:t>
            </a:r>
            <a:r>
              <a:rPr lang="en-GB" sz="1350" b="1" i="1" dirty="0">
                <a:solidFill>
                  <a:schemeClr val="accent6">
                    <a:lumMod val="50000"/>
                  </a:schemeClr>
                </a:solidFill>
              </a:rPr>
              <a:t>green</a:t>
            </a:r>
            <a:r>
              <a:rPr lang="en-GB" sz="1350" i="1" dirty="0"/>
              <a:t> line) were significantly lower than what would have been expected had there not been the pandemic (</a:t>
            </a:r>
            <a:r>
              <a:rPr lang="en-GB" sz="1350" b="1" i="1" dirty="0">
                <a:solidFill>
                  <a:schemeClr val="accent4">
                    <a:lumMod val="75000"/>
                  </a:schemeClr>
                </a:solidFill>
              </a:rPr>
              <a:t>yellow</a:t>
            </a:r>
            <a:r>
              <a:rPr lang="en-GB" sz="1350" i="1" dirty="0"/>
              <a:t> line - counterfactual)</a:t>
            </a:r>
            <a:endParaRPr lang="en-US" sz="1350" dirty="0"/>
          </a:p>
        </p:txBody>
      </p:sp>
      <p:sp>
        <p:nvSpPr>
          <p:cNvPr id="8" name="TextBox 7">
            <a:extLst>
              <a:ext uri="{FF2B5EF4-FFF2-40B4-BE49-F238E27FC236}">
                <a16:creationId xmlns:a16="http://schemas.microsoft.com/office/drawing/2014/main" id="{E1C82918-37DE-A78F-2B3B-1B0356AC2B03}"/>
              </a:ext>
            </a:extLst>
          </p:cNvPr>
          <p:cNvSpPr txBox="1"/>
          <p:nvPr/>
        </p:nvSpPr>
        <p:spPr>
          <a:xfrm>
            <a:off x="288637" y="2447450"/>
            <a:ext cx="1704232" cy="1592744"/>
          </a:xfrm>
          <a:prstGeom prst="rect">
            <a:avLst/>
          </a:prstGeom>
          <a:noFill/>
        </p:spPr>
        <p:txBody>
          <a:bodyPr wrap="square" lIns="68580" tIns="34290" rIns="68580" bIns="34290" rtlCol="0" anchor="t">
            <a:spAutoFit/>
          </a:bodyPr>
          <a:lstStyle/>
          <a:p>
            <a:pPr algn="ctr"/>
            <a:r>
              <a:rPr lang="en-GB" b="1" dirty="0">
                <a:solidFill>
                  <a:srgbClr val="FF0000"/>
                </a:solidFill>
              </a:rPr>
              <a:t>500,000</a:t>
            </a:r>
            <a:r>
              <a:rPr lang="en-GB" b="1" dirty="0"/>
              <a:t> </a:t>
            </a:r>
            <a:r>
              <a:rPr lang="en-GB" sz="1350" dirty="0"/>
              <a:t>outpatient appointments that would have been expected to take place between March 2020 and March 2022 in Suffolk </a:t>
            </a:r>
            <a:r>
              <a:rPr lang="en-GB" sz="1350" b="1" dirty="0">
                <a:solidFill>
                  <a:srgbClr val="FF0000"/>
                </a:solidFill>
              </a:rPr>
              <a:t>did not occur</a:t>
            </a:r>
            <a:endParaRPr lang="en-GB" sz="1350" b="1" dirty="0">
              <a:solidFill>
                <a:srgbClr val="FF0000"/>
              </a:solidFill>
              <a:cs typeface="Calibri"/>
            </a:endParaRPr>
          </a:p>
        </p:txBody>
      </p:sp>
      <p:sp>
        <p:nvSpPr>
          <p:cNvPr id="12" name="TextBox 11">
            <a:extLst>
              <a:ext uri="{FF2B5EF4-FFF2-40B4-BE49-F238E27FC236}">
                <a16:creationId xmlns:a16="http://schemas.microsoft.com/office/drawing/2014/main" id="{D4AF1EC9-5546-00CC-D180-97C41A9A6EF7}"/>
              </a:ext>
            </a:extLst>
          </p:cNvPr>
          <p:cNvSpPr txBox="1"/>
          <p:nvPr/>
        </p:nvSpPr>
        <p:spPr>
          <a:xfrm>
            <a:off x="137609" y="4305383"/>
            <a:ext cx="1855260" cy="2215991"/>
          </a:xfrm>
          <a:prstGeom prst="rect">
            <a:avLst/>
          </a:prstGeom>
          <a:noFill/>
        </p:spPr>
        <p:txBody>
          <a:bodyPr wrap="square" lIns="68580" tIns="34290" rIns="68580" bIns="34290" rtlCol="0" anchor="t">
            <a:spAutoFit/>
          </a:bodyPr>
          <a:lstStyle/>
          <a:p>
            <a:pPr algn="ctr"/>
            <a:r>
              <a:rPr lang="en-GB" sz="1350" dirty="0"/>
              <a:t>The lost care is equivalent to </a:t>
            </a:r>
            <a:r>
              <a:rPr lang="en-GB" b="1" dirty="0">
                <a:solidFill>
                  <a:srgbClr val="FF0000"/>
                </a:solidFill>
              </a:rPr>
              <a:t>13</a:t>
            </a:r>
            <a:r>
              <a:rPr lang="en-GB" sz="1350" dirty="0"/>
              <a:t> weeks'  worth of outpatient care in "normal times" – </a:t>
            </a:r>
            <a:r>
              <a:rPr lang="en-GB" sz="1350" b="1" dirty="0">
                <a:solidFill>
                  <a:srgbClr val="FF0000"/>
                </a:solidFill>
              </a:rPr>
              <a:t>a significant outpatient care gap that is further multiplied by lost appointments in primary care, and lost hospital interventions </a:t>
            </a:r>
            <a:endParaRPr lang="en-GB" sz="1350" b="1" dirty="0">
              <a:solidFill>
                <a:srgbClr val="FF0000"/>
              </a:solidFill>
              <a:cs typeface="Calibri"/>
            </a:endParaRPr>
          </a:p>
        </p:txBody>
      </p:sp>
      <p:sp>
        <p:nvSpPr>
          <p:cNvPr id="16" name="TextBox 15">
            <a:extLst>
              <a:ext uri="{FF2B5EF4-FFF2-40B4-BE49-F238E27FC236}">
                <a16:creationId xmlns:a16="http://schemas.microsoft.com/office/drawing/2014/main" id="{A0E5E2B1-8AAA-471C-3663-E015F62A2915}"/>
              </a:ext>
            </a:extLst>
          </p:cNvPr>
          <p:cNvSpPr txBox="1"/>
          <p:nvPr/>
        </p:nvSpPr>
        <p:spPr>
          <a:xfrm>
            <a:off x="7050948" y="2769838"/>
            <a:ext cx="1650018" cy="900246"/>
          </a:xfrm>
          <a:prstGeom prst="rect">
            <a:avLst/>
          </a:prstGeom>
          <a:noFill/>
        </p:spPr>
        <p:txBody>
          <a:bodyPr wrap="square" lIns="68580" tIns="34290" rIns="68580" bIns="34290" rtlCol="0" anchor="t">
            <a:spAutoFit/>
          </a:bodyPr>
          <a:lstStyle/>
          <a:p>
            <a:pPr algn="ctr"/>
            <a:r>
              <a:rPr lang="en-GB" sz="1350" dirty="0">
                <a:solidFill>
                  <a:srgbClr val="000000"/>
                </a:solidFill>
              </a:rPr>
              <a:t>These indirect impacts may continue to be felt for years to come</a:t>
            </a:r>
            <a:endParaRPr lang="en-GB" sz="1350" dirty="0">
              <a:cs typeface="Calibri"/>
            </a:endParaRPr>
          </a:p>
        </p:txBody>
      </p:sp>
      <p:sp>
        <p:nvSpPr>
          <p:cNvPr id="20" name="TextBox 19">
            <a:extLst>
              <a:ext uri="{FF2B5EF4-FFF2-40B4-BE49-F238E27FC236}">
                <a16:creationId xmlns:a16="http://schemas.microsoft.com/office/drawing/2014/main" id="{33E822AC-F916-4E56-7E82-81C7E785B4F8}"/>
              </a:ext>
            </a:extLst>
          </p:cNvPr>
          <p:cNvSpPr txBox="1"/>
          <p:nvPr/>
        </p:nvSpPr>
        <p:spPr>
          <a:xfrm>
            <a:off x="7050948" y="4410304"/>
            <a:ext cx="1703821" cy="1523494"/>
          </a:xfrm>
          <a:prstGeom prst="rect">
            <a:avLst/>
          </a:prstGeom>
          <a:noFill/>
        </p:spPr>
        <p:txBody>
          <a:bodyPr wrap="square" lIns="68580" tIns="34290" rIns="68580" bIns="34290" rtlCol="0" anchor="t">
            <a:spAutoFit/>
          </a:bodyPr>
          <a:lstStyle/>
          <a:p>
            <a:pPr algn="ctr"/>
            <a:r>
              <a:rPr lang="en-GB" sz="1350" dirty="0">
                <a:solidFill>
                  <a:srgbClr val="000000"/>
                </a:solidFill>
              </a:rPr>
              <a:t>Ophthalmology, trauma &amp; orthopaedics and ENT have among the highest care gaps by treatment specialty for Suffolk residents</a:t>
            </a:r>
            <a:endParaRPr lang="en-GB" sz="1350" dirty="0">
              <a:cs typeface="Calibri"/>
            </a:endParaRPr>
          </a:p>
        </p:txBody>
      </p:sp>
      <p:pic>
        <p:nvPicPr>
          <p:cNvPr id="24" name="Picture 18" descr="Chart showing outpatient appointments in Suffolk&#10;">
            <a:extLst>
              <a:ext uri="{FF2B5EF4-FFF2-40B4-BE49-F238E27FC236}">
                <a16:creationId xmlns:a16="http://schemas.microsoft.com/office/drawing/2014/main" id="{63E0AA2B-DD12-F64F-0824-8CA25174C601}"/>
              </a:ext>
            </a:extLst>
          </p:cNvPr>
          <p:cNvPicPr>
            <a:picLocks noChangeAspect="1"/>
          </p:cNvPicPr>
          <p:nvPr/>
        </p:nvPicPr>
        <p:blipFill>
          <a:blip r:embed="rId3"/>
          <a:stretch>
            <a:fillRect/>
          </a:stretch>
        </p:blipFill>
        <p:spPr>
          <a:xfrm>
            <a:off x="2093052" y="2887128"/>
            <a:ext cx="4757530" cy="2662358"/>
          </a:xfrm>
          <a:prstGeom prst="rect">
            <a:avLst/>
          </a:prstGeom>
        </p:spPr>
      </p:pic>
      <p:sp>
        <p:nvSpPr>
          <p:cNvPr id="27" name="TextBox 26">
            <a:extLst>
              <a:ext uri="{FF2B5EF4-FFF2-40B4-BE49-F238E27FC236}">
                <a16:creationId xmlns:a16="http://schemas.microsoft.com/office/drawing/2014/main" id="{B34F3447-795A-9122-7258-5FAEEAE3E851}"/>
              </a:ext>
            </a:extLst>
          </p:cNvPr>
          <p:cNvSpPr txBox="1"/>
          <p:nvPr/>
        </p:nvSpPr>
        <p:spPr>
          <a:xfrm>
            <a:off x="1677" y="6674018"/>
            <a:ext cx="8944388" cy="184666"/>
          </a:xfrm>
          <a:prstGeom prst="rect">
            <a:avLst/>
          </a:prstGeom>
          <a:noFill/>
        </p:spPr>
        <p:txBody>
          <a:bodyPr wrap="square" lIns="68580" tIns="34290" rIns="68580" bIns="34290" rtlCol="0" anchor="t">
            <a:spAutoFit/>
          </a:bodyPr>
          <a:lstStyle/>
          <a:p>
            <a:r>
              <a:rPr lang="en-GB" sz="750" dirty="0"/>
              <a:t>Sources: Public Health Suffolk analysis of NHS Hospital Episode Statistics outpatient data</a:t>
            </a:r>
            <a:endParaRPr lang="en-GB" sz="750" dirty="0">
              <a:latin typeface="Segoe UI"/>
              <a:cs typeface="Segoe UI"/>
            </a:endParaRPr>
          </a:p>
        </p:txBody>
      </p:sp>
      <p:sp>
        <p:nvSpPr>
          <p:cNvPr id="2" name="TextBox 1">
            <a:extLst>
              <a:ext uri="{FF2B5EF4-FFF2-40B4-BE49-F238E27FC236}">
                <a16:creationId xmlns:a16="http://schemas.microsoft.com/office/drawing/2014/main" id="{5681531F-2AF4-15FE-D8CB-4C8AB071BBD3}"/>
              </a:ext>
            </a:extLst>
          </p:cNvPr>
          <p:cNvSpPr txBox="1"/>
          <p:nvPr/>
        </p:nvSpPr>
        <p:spPr>
          <a:xfrm>
            <a:off x="2523903" y="5730878"/>
            <a:ext cx="4188853" cy="761747"/>
          </a:xfrm>
          <a:prstGeom prst="rect">
            <a:avLst/>
          </a:prstGeom>
          <a:noFill/>
        </p:spPr>
        <p:txBody>
          <a:bodyPr wrap="square" lIns="68580" tIns="34290" rIns="68580" bIns="34290" rtlCol="0" anchor="t">
            <a:spAutoFit/>
          </a:bodyPr>
          <a:lstStyle/>
          <a:p>
            <a:pPr algn="ctr"/>
            <a:r>
              <a:rPr lang="en-GB" sz="1350" dirty="0"/>
              <a:t>At least </a:t>
            </a:r>
            <a:r>
              <a:rPr lang="en-GB" b="1" dirty="0">
                <a:solidFill>
                  <a:srgbClr val="FF0000"/>
                </a:solidFill>
              </a:rPr>
              <a:t>11,000</a:t>
            </a:r>
            <a:r>
              <a:rPr lang="en-GB" sz="1350" dirty="0"/>
              <a:t> people in Suffolk may now be living with long COVID (self-reported; symptoms lasting longer than 12 weeks following infection)</a:t>
            </a:r>
            <a:endParaRPr lang="en-US" sz="1350" dirty="0"/>
          </a:p>
        </p:txBody>
      </p:sp>
    </p:spTree>
    <p:extLst>
      <p:ext uri="{BB962C8B-B14F-4D97-AF65-F5344CB8AC3E}">
        <p14:creationId xmlns:p14="http://schemas.microsoft.com/office/powerpoint/2010/main" val="28486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86243D-984B-3F07-85D6-3DD556BB3A6C}"/>
              </a:ext>
            </a:extLst>
          </p:cNvPr>
          <p:cNvSpPr txBox="1">
            <a:spLocks/>
          </p:cNvSpPr>
          <p:nvPr/>
        </p:nvSpPr>
        <p:spPr>
          <a:xfrm>
            <a:off x="120816" y="1011230"/>
            <a:ext cx="9045934" cy="1143000"/>
          </a:xfrm>
        </p:spPr>
        <p:txBody>
          <a:bodyPr>
            <a:noAutofit/>
          </a:bodyPr>
          <a:lstStyle>
            <a:lvl1pPr algn="ctr" defTabSz="457200" rtl="0" eaLnBrk="1" latinLnBrk="0" hangingPunct="1">
              <a:spcBef>
                <a:spcPct val="0"/>
              </a:spcBef>
              <a:buNone/>
              <a:defRPr sz="4400" kern="1200">
                <a:solidFill>
                  <a:srgbClr val="5E5F5D"/>
                </a:solidFill>
                <a:latin typeface="+mj-lt"/>
                <a:ea typeface="+mj-ea"/>
                <a:cs typeface="+mj-cs"/>
              </a:defRPr>
            </a:lvl1pPr>
          </a:lstStyle>
          <a:p>
            <a:pPr algn="l"/>
            <a:r>
              <a:rPr lang="en-GB" sz="2000" b="1" dirty="0"/>
              <a:t>Previous projections suggested average life expectancy in Suffolk could be 89.1 years by 2030 – but the impact of covid has taken ten years off life expectancy gains</a:t>
            </a:r>
          </a:p>
        </p:txBody>
      </p:sp>
      <p:pic>
        <p:nvPicPr>
          <p:cNvPr id="5" name="Picture 4">
            <a:extLst>
              <a:ext uri="{FF2B5EF4-FFF2-40B4-BE49-F238E27FC236}">
                <a16:creationId xmlns:a16="http://schemas.microsoft.com/office/drawing/2014/main" id="{3311B7AC-AFE1-08ED-4ACD-D0D8D7422088}"/>
              </a:ext>
            </a:extLst>
          </p:cNvPr>
          <p:cNvPicPr>
            <a:picLocks noChangeAspect="1"/>
          </p:cNvPicPr>
          <p:nvPr/>
        </p:nvPicPr>
        <p:blipFill>
          <a:blip r:embed="rId3"/>
          <a:stretch>
            <a:fillRect/>
          </a:stretch>
        </p:blipFill>
        <p:spPr>
          <a:xfrm>
            <a:off x="120816" y="1948810"/>
            <a:ext cx="4298347" cy="3718961"/>
          </a:xfrm>
          <a:prstGeom prst="rect">
            <a:avLst/>
          </a:prstGeom>
          <a:ln>
            <a:solidFill>
              <a:schemeClr val="accent1"/>
            </a:solidFill>
          </a:ln>
        </p:spPr>
      </p:pic>
      <p:pic>
        <p:nvPicPr>
          <p:cNvPr id="6" name="Picture 5">
            <a:extLst>
              <a:ext uri="{FF2B5EF4-FFF2-40B4-BE49-F238E27FC236}">
                <a16:creationId xmlns:a16="http://schemas.microsoft.com/office/drawing/2014/main" id="{BFE2EABC-E1D1-9F5F-C164-7139150998AC}"/>
              </a:ext>
            </a:extLst>
          </p:cNvPr>
          <p:cNvPicPr>
            <a:picLocks noChangeAspect="1"/>
          </p:cNvPicPr>
          <p:nvPr/>
        </p:nvPicPr>
        <p:blipFill>
          <a:blip r:embed="rId4"/>
          <a:stretch>
            <a:fillRect/>
          </a:stretch>
        </p:blipFill>
        <p:spPr>
          <a:xfrm>
            <a:off x="4643783" y="1948809"/>
            <a:ext cx="4263844" cy="3718961"/>
          </a:xfrm>
          <a:prstGeom prst="rect">
            <a:avLst/>
          </a:prstGeom>
          <a:ln>
            <a:solidFill>
              <a:schemeClr val="accent1"/>
            </a:solidFill>
          </a:ln>
        </p:spPr>
      </p:pic>
      <p:sp>
        <p:nvSpPr>
          <p:cNvPr id="7" name="TextBox 6">
            <a:extLst>
              <a:ext uri="{FF2B5EF4-FFF2-40B4-BE49-F238E27FC236}">
                <a16:creationId xmlns:a16="http://schemas.microsoft.com/office/drawing/2014/main" id="{F01A00F2-A67A-80A3-3834-08CDD0DF53DA}"/>
              </a:ext>
            </a:extLst>
          </p:cNvPr>
          <p:cNvSpPr txBox="1"/>
          <p:nvPr/>
        </p:nvSpPr>
        <p:spPr>
          <a:xfrm>
            <a:off x="200737" y="6398696"/>
            <a:ext cx="8688082" cy="369332"/>
          </a:xfrm>
          <a:prstGeom prst="rect">
            <a:avLst/>
          </a:prstGeom>
          <a:noFill/>
        </p:spPr>
        <p:txBody>
          <a:bodyPr wrap="square" rtlCol="0">
            <a:spAutoFit/>
          </a:bodyPr>
          <a:lstStyle/>
          <a:p>
            <a:r>
              <a:rPr lang="en-GB" sz="900"/>
              <a:t>Source: Bennet J, </a:t>
            </a:r>
            <a:r>
              <a:rPr lang="en-GB" sz="900" err="1"/>
              <a:t>Guangquan</a:t>
            </a:r>
            <a:r>
              <a:rPr lang="en-GB" sz="900"/>
              <a:t> L, Foreman K, Best N, </a:t>
            </a:r>
            <a:r>
              <a:rPr lang="en-GB" sz="900" err="1"/>
              <a:t>Kontis</a:t>
            </a:r>
            <a:r>
              <a:rPr lang="en-GB" sz="900"/>
              <a:t> V, Pearson C, </a:t>
            </a:r>
            <a:r>
              <a:rPr lang="en-GB" sz="900" err="1"/>
              <a:t>Hambly</a:t>
            </a:r>
            <a:r>
              <a:rPr lang="en-GB" sz="900"/>
              <a:t> P, </a:t>
            </a:r>
            <a:r>
              <a:rPr lang="en-GB" sz="900" err="1"/>
              <a:t>Ezzati</a:t>
            </a:r>
            <a:r>
              <a:rPr lang="en-GB" sz="900"/>
              <a:t> M. ‘The future of life expectancy and life expectancy inequalities in England and Wales: Bayesian spatiotemporal forecasting’. Lancet 2015;386: 163-70; </a:t>
            </a:r>
            <a:r>
              <a:rPr lang="en-GB" sz="900">
                <a:hlinkClick r:id="rId5"/>
              </a:rPr>
              <a:t>What is happening to life expectancy in England? | The King's Fund (kingsfund.org.uk)</a:t>
            </a:r>
            <a:endParaRPr lang="en-GB" sz="900"/>
          </a:p>
        </p:txBody>
      </p:sp>
      <p:sp>
        <p:nvSpPr>
          <p:cNvPr id="8" name="Oval 7">
            <a:extLst>
              <a:ext uri="{FF2B5EF4-FFF2-40B4-BE49-F238E27FC236}">
                <a16:creationId xmlns:a16="http://schemas.microsoft.com/office/drawing/2014/main" id="{A0ECCA5A-F13B-2223-C2A4-19EBBDF2949A}"/>
              </a:ext>
            </a:extLst>
          </p:cNvPr>
          <p:cNvSpPr/>
          <p:nvPr/>
        </p:nvSpPr>
        <p:spPr>
          <a:xfrm>
            <a:off x="7936868" y="2443216"/>
            <a:ext cx="1031358" cy="2286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EDD7A97B-AE8E-5316-4093-75E3BEF12B4F}"/>
              </a:ext>
            </a:extLst>
          </p:cNvPr>
          <p:cNvCxnSpPr/>
          <p:nvPr/>
        </p:nvCxnSpPr>
        <p:spPr>
          <a:xfrm flipH="1">
            <a:off x="6411433" y="4242391"/>
            <a:ext cx="1892595"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5253DB2-F458-CBFE-07B4-5C4B553325FD}"/>
              </a:ext>
            </a:extLst>
          </p:cNvPr>
          <p:cNvCxnSpPr/>
          <p:nvPr/>
        </p:nvCxnSpPr>
        <p:spPr>
          <a:xfrm flipH="1">
            <a:off x="6411433" y="3211033"/>
            <a:ext cx="1903227"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6D9E42-6600-984D-018A-1A52D4F4B9BE}"/>
              </a:ext>
            </a:extLst>
          </p:cNvPr>
          <p:cNvCxnSpPr/>
          <p:nvPr/>
        </p:nvCxnSpPr>
        <p:spPr>
          <a:xfrm>
            <a:off x="6645349" y="2796363"/>
            <a:ext cx="0" cy="239232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99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FBD2D6-9C7A-C47A-2DF1-6AFCC731908D}"/>
              </a:ext>
            </a:extLst>
          </p:cNvPr>
          <p:cNvSpPr>
            <a:spLocks noGrp="1"/>
          </p:cNvSpPr>
          <p:nvPr>
            <p:ph type="title"/>
          </p:nvPr>
        </p:nvSpPr>
        <p:spPr>
          <a:xfrm>
            <a:off x="168537" y="991126"/>
            <a:ext cx="8805342" cy="1143000"/>
          </a:xfrm>
        </p:spPr>
        <p:txBody>
          <a:bodyPr>
            <a:noAutofit/>
          </a:bodyPr>
          <a:lstStyle/>
          <a:p>
            <a:pPr algn="l"/>
            <a:r>
              <a:rPr lang="en-GB" sz="2000" b="1" dirty="0">
                <a:latin typeface="+mn-lt"/>
              </a:rPr>
              <a:t>That reduction in life expectancy is not distributed equally across the population – </a:t>
            </a:r>
            <a:r>
              <a:rPr lang="en-GB" sz="2000" b="0" dirty="0">
                <a:latin typeface="+mn-lt"/>
              </a:rPr>
              <a:t>and while the impact of the cost of living crisis is unclear, if it does reduce life expectancy, that effect will be magnified in more deprived communities, based on previous changes to life expectancy during austerity</a:t>
            </a:r>
          </a:p>
        </p:txBody>
      </p:sp>
      <p:pic>
        <p:nvPicPr>
          <p:cNvPr id="5" name="Picture 4">
            <a:extLst>
              <a:ext uri="{FF2B5EF4-FFF2-40B4-BE49-F238E27FC236}">
                <a16:creationId xmlns:a16="http://schemas.microsoft.com/office/drawing/2014/main" id="{4D24BE9C-6DA8-0DA7-CBAA-819E36562C48}"/>
              </a:ext>
            </a:extLst>
          </p:cNvPr>
          <p:cNvPicPr>
            <a:picLocks noChangeAspect="1"/>
          </p:cNvPicPr>
          <p:nvPr/>
        </p:nvPicPr>
        <p:blipFill>
          <a:blip r:embed="rId3"/>
          <a:stretch>
            <a:fillRect/>
          </a:stretch>
        </p:blipFill>
        <p:spPr>
          <a:xfrm>
            <a:off x="115372" y="2424219"/>
            <a:ext cx="4596487" cy="3094074"/>
          </a:xfrm>
          <a:prstGeom prst="rect">
            <a:avLst/>
          </a:prstGeom>
          <a:ln>
            <a:solidFill>
              <a:schemeClr val="accent1"/>
            </a:solidFill>
          </a:ln>
        </p:spPr>
      </p:pic>
      <p:sp>
        <p:nvSpPr>
          <p:cNvPr id="9" name="TextBox 8">
            <a:extLst>
              <a:ext uri="{FF2B5EF4-FFF2-40B4-BE49-F238E27FC236}">
                <a16:creationId xmlns:a16="http://schemas.microsoft.com/office/drawing/2014/main" id="{5EEE1D42-39E9-B433-CF34-157170E1E8C5}"/>
              </a:ext>
            </a:extLst>
          </p:cNvPr>
          <p:cNvSpPr txBox="1"/>
          <p:nvPr/>
        </p:nvSpPr>
        <p:spPr>
          <a:xfrm>
            <a:off x="24125" y="6397600"/>
            <a:ext cx="8805342" cy="400110"/>
          </a:xfrm>
          <a:prstGeom prst="rect">
            <a:avLst/>
          </a:prstGeom>
          <a:noFill/>
        </p:spPr>
        <p:txBody>
          <a:bodyPr wrap="square">
            <a:spAutoFit/>
          </a:bodyPr>
          <a:lstStyle/>
          <a:p>
            <a:r>
              <a:rPr lang="en-GB" sz="1000" dirty="0">
                <a:hlinkClick r:id="rId4"/>
              </a:rPr>
              <a:t>Source: Health Equity in England: The Marmot Review 10 Years On - The Health Foundation</a:t>
            </a:r>
            <a:r>
              <a:rPr lang="en-GB" sz="1000" dirty="0"/>
              <a:t>; </a:t>
            </a:r>
            <a:r>
              <a:rPr lang="en-GB" sz="1000" dirty="0">
                <a:hlinkClick r:id="rId5"/>
              </a:rPr>
              <a:t>What is happening to life expectancy in England? | The King's Fund (kingsfund.org.uk)</a:t>
            </a:r>
            <a:endParaRPr lang="en-GB" sz="1000" dirty="0"/>
          </a:p>
        </p:txBody>
      </p:sp>
      <p:grpSp>
        <p:nvGrpSpPr>
          <p:cNvPr id="12" name="Group 11">
            <a:extLst>
              <a:ext uri="{FF2B5EF4-FFF2-40B4-BE49-F238E27FC236}">
                <a16:creationId xmlns:a16="http://schemas.microsoft.com/office/drawing/2014/main" id="{8DE442AF-CE34-B37D-10D9-8DD579F8B04C}"/>
              </a:ext>
            </a:extLst>
          </p:cNvPr>
          <p:cNvGrpSpPr/>
          <p:nvPr/>
        </p:nvGrpSpPr>
        <p:grpSpPr>
          <a:xfrm>
            <a:off x="4828819" y="3040013"/>
            <a:ext cx="4221126" cy="3185656"/>
            <a:chOff x="63795" y="2768577"/>
            <a:chExt cx="4221126" cy="3185656"/>
          </a:xfrm>
        </p:grpSpPr>
        <p:pic>
          <p:nvPicPr>
            <p:cNvPr id="7" name="Picture 6">
              <a:extLst>
                <a:ext uri="{FF2B5EF4-FFF2-40B4-BE49-F238E27FC236}">
                  <a16:creationId xmlns:a16="http://schemas.microsoft.com/office/drawing/2014/main" id="{7434A1F9-2D3D-610F-80C2-DCA23E854CD2}"/>
                </a:ext>
              </a:extLst>
            </p:cNvPr>
            <p:cNvPicPr>
              <a:picLocks noChangeAspect="1"/>
            </p:cNvPicPr>
            <p:nvPr/>
          </p:nvPicPr>
          <p:blipFill>
            <a:blip r:embed="rId6"/>
            <a:stretch>
              <a:fillRect/>
            </a:stretch>
          </p:blipFill>
          <p:spPr>
            <a:xfrm>
              <a:off x="63795" y="2768577"/>
              <a:ext cx="4221126" cy="3185656"/>
            </a:xfrm>
            <a:prstGeom prst="rect">
              <a:avLst/>
            </a:prstGeom>
            <a:ln>
              <a:solidFill>
                <a:schemeClr val="accent1"/>
              </a:solidFill>
            </a:ln>
          </p:spPr>
        </p:pic>
        <p:sp>
          <p:nvSpPr>
            <p:cNvPr id="8" name="Oval 7">
              <a:extLst>
                <a:ext uri="{FF2B5EF4-FFF2-40B4-BE49-F238E27FC236}">
                  <a16:creationId xmlns:a16="http://schemas.microsoft.com/office/drawing/2014/main" id="{2F0D1E87-24F1-5DCE-654C-F7FB0B7E50E9}"/>
                </a:ext>
              </a:extLst>
            </p:cNvPr>
            <p:cNvSpPr/>
            <p:nvPr/>
          </p:nvSpPr>
          <p:spPr>
            <a:xfrm>
              <a:off x="1892595" y="3508745"/>
              <a:ext cx="2105247" cy="1318436"/>
            </a:xfrm>
            <a:prstGeom prst="ellipse">
              <a:avLst/>
            </a:prstGeom>
            <a:noFill/>
            <a:ln w="28575">
              <a:solidFill>
                <a:srgbClr val="E23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1" name="Straight Connector 10">
              <a:extLst>
                <a:ext uri="{FF2B5EF4-FFF2-40B4-BE49-F238E27FC236}">
                  <a16:creationId xmlns:a16="http://schemas.microsoft.com/office/drawing/2014/main" id="{95146305-8C24-0E96-E4F2-F495A6F9AC7A}"/>
                </a:ext>
              </a:extLst>
            </p:cNvPr>
            <p:cNvCxnSpPr/>
            <p:nvPr/>
          </p:nvCxnSpPr>
          <p:spPr>
            <a:xfrm>
              <a:off x="1998921" y="3338623"/>
              <a:ext cx="0" cy="2179675"/>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01929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0F9BDF8-7968-9347-63A1-D3F9155437FE}"/>
              </a:ext>
            </a:extLst>
          </p:cNvPr>
          <p:cNvSpPr/>
          <p:nvPr/>
        </p:nvSpPr>
        <p:spPr>
          <a:xfrm>
            <a:off x="1265663" y="1965272"/>
            <a:ext cx="7239204" cy="2309015"/>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1A17026-7C07-EC1F-AFFC-3484A47ED7FE}"/>
              </a:ext>
            </a:extLst>
          </p:cNvPr>
          <p:cNvSpPr>
            <a:spLocks noGrp="1"/>
          </p:cNvSpPr>
          <p:nvPr>
            <p:ph type="title"/>
          </p:nvPr>
        </p:nvSpPr>
        <p:spPr>
          <a:xfrm>
            <a:off x="275267" y="1474843"/>
            <a:ext cx="8229600" cy="792162"/>
          </a:xfrm>
        </p:spPr>
        <p:txBody>
          <a:bodyPr/>
          <a:lstStyle/>
          <a:p>
            <a:r>
              <a:rPr lang="en-GB" sz="2000" dirty="0">
                <a:latin typeface="+mn-lt"/>
              </a:rPr>
              <a:t>So what do we know about East Suffolk now?</a:t>
            </a:r>
          </a:p>
        </p:txBody>
      </p:sp>
      <p:sp>
        <p:nvSpPr>
          <p:cNvPr id="4" name="TextBox 3">
            <a:extLst>
              <a:ext uri="{FF2B5EF4-FFF2-40B4-BE49-F238E27FC236}">
                <a16:creationId xmlns:a16="http://schemas.microsoft.com/office/drawing/2014/main" id="{651E882C-A4BF-F14C-E14A-4D9C6A1DF85A}"/>
              </a:ext>
            </a:extLst>
          </p:cNvPr>
          <p:cNvSpPr txBox="1"/>
          <p:nvPr/>
        </p:nvSpPr>
        <p:spPr>
          <a:xfrm>
            <a:off x="1929161" y="2133190"/>
            <a:ext cx="5675971" cy="4247317"/>
          </a:xfrm>
          <a:prstGeom prst="rect">
            <a:avLst/>
          </a:prstGeom>
          <a:noFill/>
        </p:spPr>
        <p:txBody>
          <a:bodyPr wrap="square" rtlCol="0">
            <a:spAutoFit/>
          </a:bodyPr>
          <a:lstStyle/>
          <a:p>
            <a:pPr marL="285750" indent="-285750">
              <a:buFont typeface="Arial" panose="020B0604020202020204" pitchFamily="34" charset="0"/>
              <a:buChar char="•"/>
            </a:pPr>
            <a:r>
              <a:rPr lang="en-GB" dirty="0"/>
              <a:t>Key findings from the 2021 Census</a:t>
            </a:r>
            <a:br>
              <a:rPr lang="en-GB" dirty="0"/>
            </a:br>
            <a:endParaRPr lang="en-GB" dirty="0"/>
          </a:p>
          <a:p>
            <a:pPr marL="285750" indent="-285750">
              <a:buFont typeface="Arial" panose="020B0604020202020204" pitchFamily="34" charset="0"/>
              <a:buChar char="•"/>
            </a:pPr>
            <a:r>
              <a:rPr lang="en-GB" dirty="0"/>
              <a:t>Physical and mental health in East Suffolk</a:t>
            </a:r>
            <a:br>
              <a:rPr lang="en-GB" dirty="0"/>
            </a:br>
            <a:endParaRPr lang="en-GB" dirty="0"/>
          </a:p>
          <a:p>
            <a:pPr marL="285750" indent="-285750">
              <a:buFont typeface="Arial" panose="020B0604020202020204" pitchFamily="34" charset="0"/>
              <a:buChar char="•"/>
            </a:pPr>
            <a:r>
              <a:rPr lang="en-GB" dirty="0"/>
              <a:t>Crime in East Suffolk</a:t>
            </a:r>
            <a:br>
              <a:rPr lang="en-GB" dirty="0"/>
            </a:br>
            <a:endParaRPr lang="en-GB" dirty="0"/>
          </a:p>
          <a:p>
            <a:pPr marL="285750" indent="-285750">
              <a:buFont typeface="Arial" panose="020B0604020202020204" pitchFamily="34" charset="0"/>
              <a:buChar char="•"/>
            </a:pPr>
            <a:r>
              <a:rPr lang="en-GB" dirty="0"/>
              <a:t>Deprivation and inequalities in East Suffolk</a:t>
            </a:r>
            <a:br>
              <a:rPr lang="en-GB" dirty="0"/>
            </a:br>
            <a:endParaRPr lang="en-GB" dirty="0"/>
          </a:p>
          <a:p>
            <a:pPr marL="285750" indent="-285750">
              <a:buFont typeface="Arial" panose="020B0604020202020204" pitchFamily="34" charset="0"/>
              <a:buChar char="•"/>
            </a:pPr>
            <a:r>
              <a:rPr lang="en-GB" dirty="0"/>
              <a:t>Education in East Suffolk</a:t>
            </a:r>
            <a:br>
              <a:rPr lang="en-GB" dirty="0"/>
            </a:br>
            <a:endParaRPr lang="en-GB" dirty="0"/>
          </a:p>
          <a:p>
            <a:pPr marL="285750" indent="-285750">
              <a:buFont typeface="Arial" panose="020B0604020202020204" pitchFamily="34" charset="0"/>
              <a:buChar char="•"/>
            </a:pPr>
            <a:r>
              <a:rPr lang="en-GB" dirty="0"/>
              <a:t>Skills in East Suffolk</a:t>
            </a:r>
            <a:br>
              <a:rPr lang="en-GB" dirty="0"/>
            </a:br>
            <a:endParaRPr lang="en-GB" dirty="0"/>
          </a:p>
          <a:p>
            <a:pPr marL="285750" indent="-285750">
              <a:buFont typeface="Arial" panose="020B0604020202020204" pitchFamily="34" charset="0"/>
              <a:buChar char="•"/>
            </a:pPr>
            <a:r>
              <a:rPr lang="en-GB" dirty="0"/>
              <a:t>Economy of East Suffolk</a:t>
            </a:r>
            <a:br>
              <a:rPr lang="en-GB" dirty="0"/>
            </a:br>
            <a:endParaRPr lang="en-GB" dirty="0"/>
          </a:p>
          <a:p>
            <a:pPr marL="285750" indent="-285750">
              <a:buFont typeface="Arial" panose="020B0604020202020204" pitchFamily="34" charset="0"/>
              <a:buChar char="•"/>
            </a:pPr>
            <a:r>
              <a:rPr lang="en-GB" dirty="0"/>
              <a:t>Summary messages</a:t>
            </a:r>
          </a:p>
        </p:txBody>
      </p:sp>
    </p:spTree>
    <p:extLst>
      <p:ext uri="{BB962C8B-B14F-4D97-AF65-F5344CB8AC3E}">
        <p14:creationId xmlns:p14="http://schemas.microsoft.com/office/powerpoint/2010/main" val="205655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9280-0946-3878-3397-1180651F7723}"/>
              </a:ext>
            </a:extLst>
          </p:cNvPr>
          <p:cNvSpPr>
            <a:spLocks noGrp="1"/>
          </p:cNvSpPr>
          <p:nvPr>
            <p:ph type="title"/>
          </p:nvPr>
        </p:nvSpPr>
        <p:spPr>
          <a:xfrm>
            <a:off x="179571" y="1060706"/>
            <a:ext cx="8784855" cy="792162"/>
          </a:xfrm>
        </p:spPr>
        <p:txBody>
          <a:bodyPr lIns="91440" tIns="45720" rIns="91440" bIns="45720" anchor="t"/>
          <a:lstStyle/>
          <a:p>
            <a:r>
              <a:rPr lang="en-GB" sz="2000" dirty="0">
                <a:latin typeface="+mn-lt"/>
              </a:rPr>
              <a:t>In the 2021 Census, 246,058 people were recorded as living in East Suffolk. </a:t>
            </a:r>
            <a:r>
              <a:rPr lang="en-GB" sz="2000" b="0" dirty="0">
                <a:latin typeface="+mn-lt"/>
              </a:rPr>
              <a:t>East Suffolk’s population has increased by 2.6% in the last ten years – a lower increase than many other areas of the East of England</a:t>
            </a:r>
          </a:p>
        </p:txBody>
      </p:sp>
      <p:pic>
        <p:nvPicPr>
          <p:cNvPr id="4" name="Picture 3">
            <a:extLst>
              <a:ext uri="{FF2B5EF4-FFF2-40B4-BE49-F238E27FC236}">
                <a16:creationId xmlns:a16="http://schemas.microsoft.com/office/drawing/2014/main" id="{A22FFE9A-CE1E-E1E4-04F4-FC9953EA13B1}"/>
              </a:ext>
            </a:extLst>
          </p:cNvPr>
          <p:cNvPicPr>
            <a:picLocks noChangeAspect="1"/>
          </p:cNvPicPr>
          <p:nvPr/>
        </p:nvPicPr>
        <p:blipFill>
          <a:blip r:embed="rId3"/>
          <a:srcRect/>
          <a:stretch/>
        </p:blipFill>
        <p:spPr>
          <a:xfrm>
            <a:off x="2552754" y="2560191"/>
            <a:ext cx="4038487" cy="3591971"/>
          </a:xfrm>
          <a:prstGeom prst="rect">
            <a:avLst/>
          </a:prstGeom>
        </p:spPr>
      </p:pic>
      <p:sp>
        <p:nvSpPr>
          <p:cNvPr id="5" name="TextBox 2">
            <a:extLst>
              <a:ext uri="{FF2B5EF4-FFF2-40B4-BE49-F238E27FC236}">
                <a16:creationId xmlns:a16="http://schemas.microsoft.com/office/drawing/2014/main" id="{A380CAB1-0A12-654D-3CB5-7931F43DE222}"/>
              </a:ext>
            </a:extLst>
          </p:cNvPr>
          <p:cNvSpPr txBox="1"/>
          <p:nvPr/>
        </p:nvSpPr>
        <p:spPr>
          <a:xfrm>
            <a:off x="179571" y="2144078"/>
            <a:ext cx="8804631" cy="30777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i="0" dirty="0">
                <a:solidFill>
                  <a:srgbClr val="222222"/>
                </a:solidFill>
                <a:effectLst/>
                <a:latin typeface="Open Sans"/>
                <a:ea typeface="Open Sans"/>
                <a:cs typeface="Open Sans"/>
              </a:rPr>
              <a:t>Population change </a:t>
            </a:r>
            <a:r>
              <a:rPr lang="en-GB" sz="1400" b="1" dirty="0">
                <a:solidFill>
                  <a:srgbClr val="222222"/>
                </a:solidFill>
                <a:latin typeface="Open Sans"/>
                <a:ea typeface="Open Sans"/>
                <a:cs typeface="Open Sans"/>
              </a:rPr>
              <a:t>in </a:t>
            </a:r>
            <a:r>
              <a:rPr lang="en-GB" sz="1400" b="1" i="0" dirty="0">
                <a:solidFill>
                  <a:srgbClr val="222222"/>
                </a:solidFill>
                <a:effectLst/>
                <a:latin typeface="Open Sans"/>
                <a:ea typeface="Open Sans"/>
                <a:cs typeface="Open Sans"/>
              </a:rPr>
              <a:t>selected local authority areas in the East of England between 2011 and 2021</a:t>
            </a:r>
          </a:p>
        </p:txBody>
      </p:sp>
      <p:sp>
        <p:nvSpPr>
          <p:cNvPr id="3" name="TextBox 2">
            <a:extLst>
              <a:ext uri="{FF2B5EF4-FFF2-40B4-BE49-F238E27FC236}">
                <a16:creationId xmlns:a16="http://schemas.microsoft.com/office/drawing/2014/main" id="{939723C0-2232-F6CC-0DA1-766FC681ADF8}"/>
              </a:ext>
            </a:extLst>
          </p:cNvPr>
          <p:cNvSpPr txBox="1"/>
          <p:nvPr/>
        </p:nvSpPr>
        <p:spPr>
          <a:xfrm>
            <a:off x="-31072" y="6488668"/>
            <a:ext cx="9015274" cy="276999"/>
          </a:xfrm>
          <a:prstGeom prst="rect">
            <a:avLst/>
          </a:prstGeom>
          <a:noFill/>
        </p:spPr>
        <p:txBody>
          <a:bodyPr wrap="square" lIns="91440" tIns="45720" rIns="91440" bIns="45720" anchor="t">
            <a:spAutoFit/>
          </a:bodyPr>
          <a:lstStyle/>
          <a:p>
            <a:r>
              <a:rPr lang="en-GB" sz="1200" dirty="0"/>
              <a:t>Source: </a:t>
            </a:r>
            <a:r>
              <a:rPr lang="en-GB" sz="1200" dirty="0">
                <a:hlinkClick r:id="rId4"/>
              </a:rPr>
              <a:t>How the population changed: Census 2021 </a:t>
            </a:r>
            <a:endParaRPr lang="en-US" sz="1600" dirty="0">
              <a:cs typeface="Calibri"/>
            </a:endParaRPr>
          </a:p>
        </p:txBody>
      </p:sp>
      <p:sp>
        <p:nvSpPr>
          <p:cNvPr id="7" name="Arrow: Down 6">
            <a:extLst>
              <a:ext uri="{FF2B5EF4-FFF2-40B4-BE49-F238E27FC236}">
                <a16:creationId xmlns:a16="http://schemas.microsoft.com/office/drawing/2014/main" id="{6BD7F2DF-4BBF-B14A-526D-00CFA6F0229C}"/>
              </a:ext>
            </a:extLst>
          </p:cNvPr>
          <p:cNvSpPr/>
          <p:nvPr/>
        </p:nvSpPr>
        <p:spPr>
          <a:xfrm rot="16200000">
            <a:off x="2319449" y="5241074"/>
            <a:ext cx="312234" cy="657922"/>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75123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amp;C_Powerpoint_template2021  -  Read-Only" id="{6447C430-9024-48D1-86C6-A75259A162F8}" vid="{FF6897F6-FB41-429F-9994-83414D589D0D}"/>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amp;C_Powerpoint_template2021  -  Read-Only" id="{6447C430-9024-48D1-86C6-A75259A162F8}" vid="{2612CB71-F942-49A2-92BF-D8467B55A24D}"/>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amp;C_Powerpoint_template2021  -  Read-Only" id="{6447C430-9024-48D1-86C6-A75259A162F8}" vid="{747410EA-1965-48F7-9415-1E2A9540EC62}"/>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amp;C_Powerpoint_template2021  -  Read-Only" id="{6447C430-9024-48D1-86C6-A75259A162F8}" vid="{4C61C125-72CF-4FF9-8796-C6D9823E680B}"/>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amp;C_Powerpoint_template2021  -  Read-Only" id="{6447C430-9024-48D1-86C6-A75259A162F8}" vid="{A71203EB-E26D-41B0-9356-957845DCAB7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003AE42D12524B875F4455C4CFB869" ma:contentTypeVersion="13" ma:contentTypeDescription="Create a new document." ma:contentTypeScope="" ma:versionID="f05cedcace8d7f1e3bdf5d9b80e8a4d6">
  <xsd:schema xmlns:xsd="http://www.w3.org/2001/XMLSchema" xmlns:xs="http://www.w3.org/2001/XMLSchema" xmlns:p="http://schemas.microsoft.com/office/2006/metadata/properties" xmlns:ns2="a93fe559-4d3f-4e4f-befb-26b587ef8266" xmlns:ns3="ff3c3f91-06d1-4324-b563-c63534fb6fde" targetNamespace="http://schemas.microsoft.com/office/2006/metadata/properties" ma:root="true" ma:fieldsID="87a16598ab22f0a3a0524ac07a0a43b0" ns2:_="" ns3:_="">
    <xsd:import namespace="a93fe559-4d3f-4e4f-befb-26b587ef8266"/>
    <xsd:import namespace="ff3c3f91-06d1-4324-b563-c63534fb6f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fe559-4d3f-4e4f-befb-26b587ef8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3629fc1-4fae-4e7a-bd28-cb0bd49a4d0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3c3f91-06d1-4324-b563-c63534fb6f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d76d0b4-c649-4eeb-a914-d3776c226026}" ma:internalName="TaxCatchAll" ma:showField="CatchAllData" ma:web="ff3c3f91-06d1-4324-b563-c63534fb6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3fe559-4d3f-4e4f-befb-26b587ef8266">
      <Terms xmlns="http://schemas.microsoft.com/office/infopath/2007/PartnerControls"/>
    </lcf76f155ced4ddcb4097134ff3c332f>
    <TaxCatchAll xmlns="ff3c3f91-06d1-4324-b563-c63534fb6fde" xsi:nil="true"/>
    <SharedWithUsers xmlns="ff3c3f91-06d1-4324-b563-c63534fb6fde">
      <UserInfo>
        <DisplayName>Kit Day</DisplayName>
        <AccountId>117</AccountId>
        <AccountType/>
      </UserInfo>
      <UserInfo>
        <DisplayName>Natacha Bines</DisplayName>
        <AccountId>140</AccountId>
        <AccountType/>
      </UserInfo>
      <UserInfo>
        <DisplayName>Alison Matthews</DisplayName>
        <AccountId>30</AccountId>
        <AccountType/>
      </UserInfo>
    </SharedWithUsers>
  </documentManagement>
</p:properties>
</file>

<file path=customXml/itemProps1.xml><?xml version="1.0" encoding="utf-8"?>
<ds:datastoreItem xmlns:ds="http://schemas.openxmlformats.org/officeDocument/2006/customXml" ds:itemID="{34A50358-A832-4D19-899C-F9696A8EA2F0}">
  <ds:schemaRefs>
    <ds:schemaRef ds:uri="http://schemas.microsoft.com/sharepoint/v3/contenttype/forms"/>
  </ds:schemaRefs>
</ds:datastoreItem>
</file>

<file path=customXml/itemProps2.xml><?xml version="1.0" encoding="utf-8"?>
<ds:datastoreItem xmlns:ds="http://schemas.openxmlformats.org/officeDocument/2006/customXml" ds:itemID="{9D4D9471-88CF-460C-8D58-C8D5DACCC2FD}"/>
</file>

<file path=customXml/itemProps3.xml><?xml version="1.0" encoding="utf-8"?>
<ds:datastoreItem xmlns:ds="http://schemas.openxmlformats.org/officeDocument/2006/customXml" ds:itemID="{A5DC6D98-B5FC-4B60-B5D3-685F580CFDCE}">
  <ds:schemaRefs>
    <ds:schemaRef ds:uri="http://purl.org/dc/dcmitype/"/>
    <ds:schemaRef ds:uri="http://schemas.microsoft.com/office/infopath/2007/PartnerControls"/>
    <ds:schemaRef ds:uri="http://purl.org/dc/terms/"/>
    <ds:schemaRef ds:uri="http://purl.org/dc/elements/1.1/"/>
    <ds:schemaRef ds:uri="http://www.w3.org/XML/1998/namespace"/>
    <ds:schemaRef ds:uri="http://schemas.microsoft.com/office/2006/documentManagement/types"/>
    <ds:schemaRef ds:uri="f5875d1f-2a18-427a-8f1e-ad57aedb2752"/>
    <ds:schemaRef ds:uri="75304046-ffad-4f70-9f4b-bbc776f1b690"/>
    <ds:schemaRef ds:uri="http://schemas.openxmlformats.org/package/2006/metadata/core-properties"/>
    <ds:schemaRef ds:uri="8008e06b-76fc-4850-ba6a-fba65f107833"/>
    <ds:schemaRef ds:uri="http://schemas.microsoft.com/office/2006/metadata/properties"/>
    <ds:schemaRef ds:uri="a93fe559-4d3f-4e4f-befb-26b587ef8266"/>
    <ds:schemaRef ds:uri="ff3c3f91-06d1-4324-b563-c63534fb6fde"/>
  </ds:schemaRefs>
</ds:datastoreItem>
</file>

<file path=docProps/app.xml><?xml version="1.0" encoding="utf-8"?>
<Properties xmlns="http://schemas.openxmlformats.org/officeDocument/2006/extended-properties" xmlns:vt="http://schemas.openxmlformats.org/officeDocument/2006/docPropsVTypes">
  <Template>PH&amp;C_Powerpoint_template2021</Template>
  <TotalTime>4978</TotalTime>
  <Words>5900</Words>
  <Application>Microsoft Office PowerPoint</Application>
  <PresentationFormat>On-screen Show (4:3)</PresentationFormat>
  <Paragraphs>414</Paragraphs>
  <Slides>38</Slides>
  <Notes>27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38</vt:i4>
      </vt:variant>
    </vt:vector>
  </HeadingPairs>
  <TitlesOfParts>
    <vt:vector size="49" baseType="lpstr">
      <vt:lpstr>Arial</vt:lpstr>
      <vt:lpstr>Calibri</vt:lpstr>
      <vt:lpstr>Helvetica Neue</vt:lpstr>
      <vt:lpstr>open sans</vt:lpstr>
      <vt:lpstr>open sans</vt:lpstr>
      <vt:lpstr>Segoe UI</vt:lpstr>
      <vt:lpstr>Custom Design</vt:lpstr>
      <vt:lpstr>1_Custom Design</vt:lpstr>
      <vt:lpstr>2_Custom Design</vt:lpstr>
      <vt:lpstr>3_Custom Design</vt:lpstr>
      <vt:lpstr>4_Custom Design</vt:lpstr>
      <vt:lpstr>East Suffolk: Moving forwards after Covid-19 changed the world</vt:lpstr>
      <vt:lpstr>Introduction</vt:lpstr>
      <vt:lpstr>PowerPoint Presentation</vt:lpstr>
      <vt:lpstr>PowerPoint Presentation</vt:lpstr>
      <vt:lpstr>PowerPoint Presentation</vt:lpstr>
      <vt:lpstr>PowerPoint Presentation</vt:lpstr>
      <vt:lpstr>That reduction in life expectancy is not distributed equally across the population – and while the impact of the cost of living crisis is unclear, if it does reduce life expectancy, that effect will be magnified in more deprived communities, based on previous changes to life expectancy during austerity</vt:lpstr>
      <vt:lpstr>So what do we know about East Suffolk now?</vt:lpstr>
      <vt:lpstr>In the 2021 Census, 246,058 people were recorded as living in East Suffolk. East Suffolk’s population has increased by 2.6% in the last ten years – a lower increase than many other areas of the East of England</vt:lpstr>
      <vt:lpstr>There have been increases in the number of older people in East Suffolk in the last ten years and decreases in the number of children and people of working age </vt:lpstr>
      <vt:lpstr>The overall population of East Suffolk, with a median age of 49, is now older than the East of England, England, and all other areas of Suffolk (except Babergh, also median age 49). More than 1 in 4 East Suffolk residents are now aged 64 and over.</vt:lpstr>
      <vt:lpstr>East Suffolk is less ethnically and racially diverse than Suffolk and England</vt:lpstr>
      <vt:lpstr>While many aspects of health in East Suffolk are good, levels of disability, children’s health, and access to services are worse than in the rest of Suffolk, and England</vt:lpstr>
      <vt:lpstr>PowerPoint Presentation</vt:lpstr>
      <vt:lpstr>PowerPoint Presentation</vt:lpstr>
      <vt:lpstr>PowerPoint Presentation</vt:lpstr>
      <vt:lpstr>PowerPoint Presentation</vt:lpstr>
      <vt:lpstr>Looking at the health data in more detail suggests that key areas of concern include: </vt:lpstr>
      <vt:lpstr>But crime rates are lower in East Suffolk than in Suffolk and England</vt:lpstr>
      <vt:lpstr>PowerPoint Presentation</vt:lpstr>
      <vt:lpstr>Relative deprivation in East Suffolk has not changed significantly in recent years. The 9 areas of Lowestoft which were in the 10% most deprived areas of England in 2015 all remained in the lowest 10% in 2019 - one area of Beccles also moved into the 10% most deprived areas.</vt:lpstr>
      <vt:lpstr>The 2019 Indices of Multiple Deprivation show this concentration of deprivation particularly in Lowestoft and Felixstowe. The domains of deprivation relating to income, employment and children all over-index compared to the rest of Suffolk</vt:lpstr>
      <vt:lpstr>Parts of Lowestoft and Ipswich have the highest percentage of children eligible for free school meals in Suffolk…</vt:lpstr>
      <vt:lpstr>… and the number of East Suffolk residents helped by foodbanks has increased in recent months, with the number of food parcels distributed also increasing</vt:lpstr>
      <vt:lpstr>PowerPoint Presentation</vt:lpstr>
      <vt:lpstr>Circulatory disease is the main reason for the differences in life expectancy for men and for women in East Suffolk.</vt:lpstr>
      <vt:lpstr>So what do we know about East Suffolk now?</vt:lpstr>
      <vt:lpstr>Educational attainment levels in East Suffolk are similar to or slightly lower than Suffolk as a whole, but lower than the England average</vt:lpstr>
      <vt:lpstr>East Suffolk has lower levels of people with NVQ 3 &amp; 4 qualifications than England as a whole….</vt:lpstr>
      <vt:lpstr>… and wages are also lower, particularly for women</vt:lpstr>
      <vt:lpstr>These lower skill and pay levels are only partially reflected in employment patterns – there are more people in sales and caring occupations, but fewer people in elementary occupations. ES has fewer people in  professional occupations, and associated professional and technical roles, but more people in managerial roles, than the England average.</vt:lpstr>
      <vt:lpstr>The economy of East Suffolk is similar to the rest of Suffolk. In 2020 East Suffolk had 9,650 active enterprises...</vt:lpstr>
      <vt:lpstr>...and before the pandemic at least, more businesses were starting in East Suffolk each year than were closing </vt:lpstr>
      <vt:lpstr>Employment rates in East Suffolk are significantly higher than for England – and have been resilient during the pandemic</vt:lpstr>
      <vt:lpstr>GVA (Gross value added) is a measure of the increase in the value of the economy due to the production of goods and services. In the years immediately prior to the pandemic, GVA in East Suffolk was increasing. </vt:lpstr>
      <vt:lpstr>Different economic sectors make different contributions to East Suffolk’s GVA. This data predates the pandemic, which is likely to have strengthened some of these sectors (information and communication) and weakened others (?real estate)</vt:lpstr>
      <vt:lpstr>So what does all this data tell us?</vt:lpstr>
      <vt:lpstr>What do we need 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Matthews</dc:creator>
  <cp:lastModifiedBy>Luke Bennett</cp:lastModifiedBy>
  <cp:revision>4</cp:revision>
  <dcterms:created xsi:type="dcterms:W3CDTF">2023-01-06T14:28:37Z</dcterms:created>
  <dcterms:modified xsi:type="dcterms:W3CDTF">2023-05-03T12:05:39Z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0x0101003B003AE42D12524B875F4455C4CFB869</vt:lpwstr>
  </property>
  <property fmtid="{D5CDD505-2E9C-101B-9397-08002B2CF9AE}" pid="3" name="MediaServiceImageTags">
    <vt:lpwstr/>
  </property>
  <property fmtid="{D5CDD505-2E9C-101B-9397-08002B2CF9AE}" pid="4" name="_dlc_DocIdItemGuid">
    <vt:lpwstr>e369aa89-0811-42b9-bfb7-e79a2c2c9ddf</vt:lpwstr>
  </property>
</Properties>
</file>