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6" r:id="rId3"/>
    <p:sldId id="273" r:id="rId4"/>
    <p:sldId id="257" r:id="rId5"/>
    <p:sldId id="268" r:id="rId6"/>
    <p:sldId id="277" r:id="rId7"/>
    <p:sldId id="270" r:id="rId8"/>
    <p:sldId id="271" r:id="rId9"/>
    <p:sldId id="275" r:id="rId10"/>
    <p:sldId id="259" r:id="rId11"/>
    <p:sldId id="274" r:id="rId12"/>
    <p:sldId id="272"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0F7"/>
    <a:srgbClr val="D9E2FF"/>
    <a:srgbClr val="E5EEF4"/>
    <a:srgbClr val="00547E"/>
    <a:srgbClr val="355AF7"/>
    <a:srgbClr val="004B70"/>
    <a:srgbClr val="00699E"/>
    <a:srgbClr val="0078B4"/>
    <a:srgbClr val="0075B0"/>
    <a:srgbClr val="95C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63869" autoAdjust="0"/>
  </p:normalViewPr>
  <p:slideViewPr>
    <p:cSldViewPr snapToGrid="0">
      <p:cViewPr varScale="1">
        <p:scale>
          <a:sx n="54" d="100"/>
          <a:sy n="54" d="100"/>
        </p:scale>
        <p:origin x="20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DBDD2-76DC-4021-B6C4-4A5D94F9DAD7}" type="datetimeFigureOut">
              <a:rPr lang="en-GB" smtClean="0"/>
              <a:t>17/03/2020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4CE55-C47E-49DC-94DF-816ED17B81DD}" type="slidenum">
              <a:rPr lang="en-GB" smtClean="0"/>
              <a:t>‹#›</a:t>
            </a:fld>
            <a:endParaRPr lang="en-GB"/>
          </a:p>
        </p:txBody>
      </p:sp>
    </p:spTree>
    <p:extLst>
      <p:ext uri="{BB962C8B-B14F-4D97-AF65-F5344CB8AC3E}">
        <p14:creationId xmlns:p14="http://schemas.microsoft.com/office/powerpoint/2010/main" val="307889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p.dumpark.com/seas-of-plastic-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3DD4CE55-C47E-49DC-94DF-816ED17B81DD}" type="slidenum">
              <a:rPr lang="en-GB" smtClean="0"/>
              <a:t>2</a:t>
            </a:fld>
            <a:endParaRPr lang="en-GB"/>
          </a:p>
        </p:txBody>
      </p:sp>
    </p:spTree>
    <p:extLst>
      <p:ext uri="{BB962C8B-B14F-4D97-AF65-F5344CB8AC3E}">
        <p14:creationId xmlns:p14="http://schemas.microsoft.com/office/powerpoint/2010/main" val="373494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At the Energy From Waste facility, rubbish is burned to produce electricity. The burning rubbish turns water into steam, which then spins a turbine which produces the electricity.</a:t>
            </a:r>
          </a:p>
          <a:p>
            <a:r>
              <a:rPr lang="en-GB" i="1" dirty="0"/>
              <a:t>What are the benefits of burning rubbish?</a:t>
            </a:r>
          </a:p>
          <a:p>
            <a:pPr marL="171450" indent="-171450">
              <a:buFont typeface="Arial" panose="020B0604020202020204" pitchFamily="34" charset="0"/>
              <a:buChar char="•"/>
            </a:pPr>
            <a:r>
              <a:rPr lang="en-GB" i="0" dirty="0"/>
              <a:t>We do not need to send the material to landfill. The only </a:t>
            </a:r>
            <a:r>
              <a:rPr lang="en-GB" i="0" dirty="0" err="1"/>
              <a:t>byproduct</a:t>
            </a:r>
            <a:r>
              <a:rPr lang="en-GB" i="0" dirty="0"/>
              <a:t> that must be disposed of when burning waste is ash</a:t>
            </a:r>
          </a:p>
          <a:p>
            <a:pPr marL="171450" indent="-171450">
              <a:buFont typeface="Arial" panose="020B0604020202020204" pitchFamily="34" charset="0"/>
              <a:buChar char="•"/>
            </a:pPr>
            <a:r>
              <a:rPr lang="en-GB" i="0" dirty="0"/>
              <a:t>We can recover the energy used to create the materials, by using it to produce electricity</a:t>
            </a:r>
          </a:p>
          <a:p>
            <a:pPr marL="0" indent="0">
              <a:buFont typeface="Arial" panose="020B0604020202020204" pitchFamily="34" charset="0"/>
              <a:buNone/>
            </a:pPr>
            <a:r>
              <a:rPr lang="en-GB" i="1" dirty="0"/>
              <a:t>What are the issues with burning rubbish?</a:t>
            </a:r>
          </a:p>
          <a:p>
            <a:pPr marL="171450" indent="-171450">
              <a:buFont typeface="Arial" panose="020B0604020202020204" pitchFamily="34" charset="0"/>
              <a:buChar char="•"/>
            </a:pPr>
            <a:r>
              <a:rPr lang="en-GB" i="0" dirty="0"/>
              <a:t>The process is more expensive compared to recycling- it costs £56 per house to burn rubbish in Suffolk, compared to £19 for recycling</a:t>
            </a:r>
          </a:p>
          <a:p>
            <a:pPr marL="171450" indent="-171450">
              <a:buFont typeface="Arial" panose="020B0604020202020204" pitchFamily="34" charset="0"/>
              <a:buChar char="•"/>
            </a:pPr>
            <a:r>
              <a:rPr lang="en-GB" i="0" dirty="0"/>
              <a:t>This process also produces carbon dioxide, which is a greenhouse gas and contributes to climate change</a:t>
            </a:r>
          </a:p>
        </p:txBody>
      </p:sp>
      <p:sp>
        <p:nvSpPr>
          <p:cNvPr id="4" name="Slide Number Placeholder 3"/>
          <p:cNvSpPr>
            <a:spLocks noGrp="1"/>
          </p:cNvSpPr>
          <p:nvPr>
            <p:ph type="sldNum" sz="quarter" idx="5"/>
          </p:nvPr>
        </p:nvSpPr>
        <p:spPr/>
        <p:txBody>
          <a:bodyPr/>
          <a:lstStyle/>
          <a:p>
            <a:fld id="{3DD4CE55-C47E-49DC-94DF-816ED17B81DD}" type="slidenum">
              <a:rPr lang="en-GB" smtClean="0"/>
              <a:t>11</a:t>
            </a:fld>
            <a:endParaRPr lang="en-GB"/>
          </a:p>
        </p:txBody>
      </p:sp>
    </p:spTree>
    <p:extLst>
      <p:ext uri="{BB962C8B-B14F-4D97-AF65-F5344CB8AC3E}">
        <p14:creationId xmlns:p14="http://schemas.microsoft.com/office/powerpoint/2010/main" val="113370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Why is plastic still be a problem even when we recycle it or burn it for energy?</a:t>
            </a:r>
          </a:p>
          <a:p>
            <a:r>
              <a:rPr lang="en-GB" i="0" dirty="0"/>
              <a:t>Reasons: Plastic pollution at other stages when we produce and use plastics. If we do not dispose of plastics properly, they end up polluting the environment.</a:t>
            </a:r>
          </a:p>
        </p:txBody>
      </p:sp>
      <p:sp>
        <p:nvSpPr>
          <p:cNvPr id="4" name="Slide Number Placeholder 3"/>
          <p:cNvSpPr>
            <a:spLocks noGrp="1"/>
          </p:cNvSpPr>
          <p:nvPr>
            <p:ph type="sldNum" sz="quarter" idx="5"/>
          </p:nvPr>
        </p:nvSpPr>
        <p:spPr/>
        <p:txBody>
          <a:bodyPr/>
          <a:lstStyle/>
          <a:p>
            <a:fld id="{3DD4CE55-C47E-49DC-94DF-816ED17B81DD}" type="slidenum">
              <a:rPr lang="en-GB" smtClean="0"/>
              <a:t>12</a:t>
            </a:fld>
            <a:endParaRPr lang="en-GB"/>
          </a:p>
        </p:txBody>
      </p:sp>
    </p:spTree>
    <p:extLst>
      <p:ext uri="{BB962C8B-B14F-4D97-AF65-F5344CB8AC3E}">
        <p14:creationId xmlns:p14="http://schemas.microsoft.com/office/powerpoint/2010/main" val="271471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Introduce the waste hierarchy and the 4Rs</a:t>
            </a:r>
          </a:p>
          <a:p>
            <a:r>
              <a:rPr lang="en-GB" i="1" dirty="0"/>
              <a:t>What does each part of the hierarchy mean?</a:t>
            </a:r>
          </a:p>
          <a:p>
            <a:r>
              <a:rPr lang="en-GB" i="0" dirty="0"/>
              <a:t>Reduce- produce less waste, meaning there is less to throw away</a:t>
            </a:r>
          </a:p>
          <a:p>
            <a:r>
              <a:rPr lang="en-GB" i="0" dirty="0"/>
              <a:t>Reuse- repair broken items, buy and sell second hand items or reuse something broken or disposable for another purpose</a:t>
            </a:r>
          </a:p>
          <a:p>
            <a:r>
              <a:rPr lang="en-GB" i="0" dirty="0"/>
              <a:t>Recycle- send the material to be broken down to produce a new item. </a:t>
            </a:r>
            <a:r>
              <a:rPr lang="en-GB" b="1" i="0" dirty="0"/>
              <a:t>This is the Materials Recycling Facility</a:t>
            </a:r>
            <a:endParaRPr lang="en-GB" i="0" dirty="0"/>
          </a:p>
          <a:p>
            <a:r>
              <a:rPr lang="en-GB" i="0" dirty="0"/>
              <a:t>Recover- use the waste to produce energy. </a:t>
            </a:r>
            <a:r>
              <a:rPr lang="en-GB" b="1" i="0" dirty="0"/>
              <a:t>This is the Energy From Waste plant</a:t>
            </a:r>
            <a:r>
              <a:rPr lang="en-GB" b="0" i="0" dirty="0"/>
              <a:t>.</a:t>
            </a:r>
          </a:p>
          <a:p>
            <a:r>
              <a:rPr lang="en-GB" b="0" i="0" dirty="0"/>
              <a:t>Disposal- the waste is thrown away into landfill</a:t>
            </a:r>
          </a:p>
          <a:p>
            <a:r>
              <a:rPr lang="en-GB" b="0" i="1" dirty="0"/>
              <a:t>What is meant by the term “hierarchy”?</a:t>
            </a:r>
          </a:p>
          <a:p>
            <a:r>
              <a:rPr lang="en-GB" b="0" i="0" dirty="0"/>
              <a:t>Hierarchy- </a:t>
            </a:r>
            <a:r>
              <a:rPr lang="en-GB" b="1" i="0" dirty="0"/>
              <a:t>lists our options for disposing waste from most preferable to least preferable, </a:t>
            </a:r>
            <a:r>
              <a:rPr lang="en-GB" b="0" i="0" dirty="0"/>
              <a:t>as the options at the top are better than the options at the bottom. We should try these options first before trying the option below.</a:t>
            </a:r>
          </a:p>
          <a:p>
            <a:r>
              <a:rPr lang="en-GB" b="0" i="1" dirty="0"/>
              <a:t>Why are the options at the top better than the options at the bottom?</a:t>
            </a:r>
            <a:endParaRPr lang="en-GB" b="0" i="0" dirty="0"/>
          </a:p>
          <a:p>
            <a:pPr marL="171450" indent="-171450">
              <a:buFont typeface="Arial" panose="020B0604020202020204" pitchFamily="34" charset="0"/>
              <a:buChar char="•"/>
            </a:pPr>
            <a:r>
              <a:rPr lang="en-GB" b="0" i="0" dirty="0"/>
              <a:t>Reduce- when we make less waste in the first place, we do not need to worry about how to get rid of it. It also means we do not use energy and resources to create materials.</a:t>
            </a:r>
          </a:p>
          <a:p>
            <a:pPr marL="171450" indent="-171450">
              <a:buFont typeface="Arial" panose="020B0604020202020204" pitchFamily="34" charset="0"/>
              <a:buChar char="•"/>
            </a:pPr>
            <a:r>
              <a:rPr lang="en-GB" b="0" i="0" dirty="0"/>
              <a:t>Reuse- when waste is reused, that means it does not have to yet be disposed and you do not need to buy a new item to replace it, which reduces waste, saves energy and resources.</a:t>
            </a:r>
          </a:p>
          <a:p>
            <a:pPr marL="171450" indent="-171450">
              <a:buFont typeface="Arial" panose="020B0604020202020204" pitchFamily="34" charset="0"/>
              <a:buChar char="•"/>
            </a:pPr>
            <a:r>
              <a:rPr lang="en-GB" b="0" i="0" dirty="0"/>
              <a:t>Recycle- when waste is recycled, the materials can be used to make an item without needing to find another way to get rid of that old material. It also means we use fewer resources making materials.</a:t>
            </a:r>
          </a:p>
          <a:p>
            <a:pPr marL="171450" indent="-171450">
              <a:buFont typeface="Arial" panose="020B0604020202020204" pitchFamily="34" charset="0"/>
              <a:buChar char="•"/>
            </a:pPr>
            <a:r>
              <a:rPr lang="en-GB" b="0" i="0" dirty="0"/>
              <a:t>Recover- this is our last preferred option before disposal, as we can still recover some of the energy used to make the waste in the first place and prevent the waste going to landfill;</a:t>
            </a:r>
          </a:p>
          <a:p>
            <a:pPr marL="171450" indent="-171450">
              <a:buFont typeface="Arial" panose="020B0604020202020204" pitchFamily="34" charset="0"/>
              <a:buChar char="•"/>
            </a:pPr>
            <a:r>
              <a:rPr lang="en-GB" b="0" i="0" dirty="0"/>
              <a:t>Disposal- waste in landfill will take a long time to decompose, especially if it contains plastics. Decomposing waste in landfill also produces methane, which is a greenhouse gas which contributes to climate change. This is why it is our least preferred option.</a:t>
            </a:r>
          </a:p>
          <a:p>
            <a:pPr marL="0" indent="0">
              <a:buFont typeface="Arial" panose="020B0604020202020204" pitchFamily="34" charset="0"/>
              <a:buNone/>
            </a:pPr>
            <a:endParaRPr lang="en-GB" b="0" i="0" dirty="0"/>
          </a:p>
          <a:p>
            <a:pPr marL="171450" indent="-171450">
              <a:buFont typeface="Arial" panose="020B0604020202020204" pitchFamily="34" charset="0"/>
              <a:buChar char="•"/>
            </a:pPr>
            <a:endParaRPr lang="en-GB" i="0" dirty="0"/>
          </a:p>
        </p:txBody>
      </p:sp>
      <p:sp>
        <p:nvSpPr>
          <p:cNvPr id="4" name="Slide Number Placeholder 3"/>
          <p:cNvSpPr>
            <a:spLocks noGrp="1"/>
          </p:cNvSpPr>
          <p:nvPr>
            <p:ph type="sldNum" sz="quarter" idx="5"/>
          </p:nvPr>
        </p:nvSpPr>
        <p:spPr/>
        <p:txBody>
          <a:bodyPr/>
          <a:lstStyle/>
          <a:p>
            <a:fld id="{3DD4CE55-C47E-49DC-94DF-816ED17B81DD}" type="slidenum">
              <a:rPr lang="en-GB" smtClean="0"/>
              <a:t>13</a:t>
            </a:fld>
            <a:endParaRPr lang="en-GB"/>
          </a:p>
        </p:txBody>
      </p:sp>
    </p:spTree>
    <p:extLst>
      <p:ext uri="{BB962C8B-B14F-4D97-AF65-F5344CB8AC3E}">
        <p14:creationId xmlns:p14="http://schemas.microsoft.com/office/powerpoint/2010/main" val="136943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20 minutes</a:t>
            </a:r>
          </a:p>
          <a:p>
            <a:r>
              <a:rPr lang="en-GB" i="0" dirty="0"/>
              <a:t>Notes down the suggestions the children have made</a:t>
            </a:r>
            <a:r>
              <a:rPr lang="en-GB" b="1" i="0" dirty="0"/>
              <a:t>.  </a:t>
            </a:r>
            <a:r>
              <a:rPr lang="en-GB" b="0" i="0" dirty="0"/>
              <a:t>These suggestions can be used to inform activity ideas such as:</a:t>
            </a:r>
            <a:endParaRPr lang="en-GB" dirty="0"/>
          </a:p>
          <a:p>
            <a:pPr marL="171450" indent="-171450">
              <a:buFont typeface="Arial" panose="020B0604020202020204" pitchFamily="34" charset="0"/>
              <a:buChar char="•"/>
            </a:pPr>
            <a:r>
              <a:rPr lang="en-GB" dirty="0"/>
              <a:t>Produce a school assembly</a:t>
            </a:r>
          </a:p>
          <a:p>
            <a:pPr marL="171450" indent="-171450">
              <a:buFont typeface="Arial" panose="020B0604020202020204" pitchFamily="34" charset="0"/>
              <a:buChar char="•"/>
            </a:pPr>
            <a:r>
              <a:rPr lang="en-GB" dirty="0"/>
              <a:t>Design posters</a:t>
            </a:r>
          </a:p>
          <a:p>
            <a:pPr marL="171450" indent="-171450">
              <a:buFont typeface="Arial" panose="020B0604020202020204" pitchFamily="34" charset="0"/>
              <a:buChar char="•"/>
            </a:pPr>
            <a:r>
              <a:rPr lang="en-GB" dirty="0"/>
              <a:t>Write an article for the school newsletter</a:t>
            </a:r>
          </a:p>
          <a:p>
            <a:pPr marL="171450" indent="-171450">
              <a:buFont typeface="Arial" panose="020B0604020202020204" pitchFamily="34" charset="0"/>
              <a:buChar char="•"/>
            </a:pPr>
            <a:r>
              <a:rPr lang="en-GB" dirty="0"/>
              <a:t>Write a letter to the headteacher and school governors</a:t>
            </a:r>
          </a:p>
          <a:p>
            <a:pPr marL="171450" indent="-171450">
              <a:buFont typeface="Arial" panose="020B0604020202020204" pitchFamily="34" charset="0"/>
              <a:buChar char="•"/>
            </a:pPr>
            <a:r>
              <a:rPr lang="en-GB" dirty="0"/>
              <a:t>Design a fun activity to reuse plastic waste or encourage recycling</a:t>
            </a:r>
          </a:p>
          <a:p>
            <a:pPr marL="0" indent="0">
              <a:buFont typeface="Arial" panose="020B0604020202020204" pitchFamily="34" charset="0"/>
              <a:buNone/>
            </a:pPr>
            <a:r>
              <a:rPr lang="en-GB" dirty="0"/>
              <a:t>Possible information to find out:</a:t>
            </a:r>
          </a:p>
          <a:p>
            <a:pPr marL="171450" indent="-171450">
              <a:buFont typeface="Arial" panose="020B0604020202020204" pitchFamily="34" charset="0"/>
              <a:buChar char="•"/>
            </a:pPr>
            <a:r>
              <a:rPr lang="en-GB" dirty="0"/>
              <a:t>Find out what your school/ organisation currently does to reduce the amount of single-use plastic</a:t>
            </a:r>
          </a:p>
          <a:p>
            <a:pPr marL="171450" indent="-171450">
              <a:buFont typeface="Arial" panose="020B0604020202020204" pitchFamily="34" charset="0"/>
              <a:buChar char="•"/>
            </a:pPr>
            <a:r>
              <a:rPr lang="en-GB" dirty="0"/>
              <a:t>Use a waste audit to find out how much waste is produced by your school/ organisation and how much of that is recycled</a:t>
            </a:r>
          </a:p>
        </p:txBody>
      </p:sp>
      <p:sp>
        <p:nvSpPr>
          <p:cNvPr id="4" name="Slide Number Placeholder 3"/>
          <p:cNvSpPr>
            <a:spLocks noGrp="1"/>
          </p:cNvSpPr>
          <p:nvPr>
            <p:ph type="sldNum" sz="quarter" idx="5"/>
          </p:nvPr>
        </p:nvSpPr>
        <p:spPr/>
        <p:txBody>
          <a:bodyPr/>
          <a:lstStyle/>
          <a:p>
            <a:fld id="{3DD4CE55-C47E-49DC-94DF-816ED17B81DD}" type="slidenum">
              <a:rPr lang="en-GB" smtClean="0"/>
              <a:t>14</a:t>
            </a:fld>
            <a:endParaRPr lang="en-GB"/>
          </a:p>
        </p:txBody>
      </p:sp>
    </p:spTree>
    <p:extLst>
      <p:ext uri="{BB962C8B-B14F-4D97-AF65-F5344CB8AC3E}">
        <p14:creationId xmlns:p14="http://schemas.microsoft.com/office/powerpoint/2010/main" val="379052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https://www.youtube.com/watch?v=VUUUxOl715s </a:t>
            </a:r>
          </a:p>
        </p:txBody>
      </p:sp>
      <p:sp>
        <p:nvSpPr>
          <p:cNvPr id="4" name="Slide Number Placeholder 3"/>
          <p:cNvSpPr>
            <a:spLocks noGrp="1"/>
          </p:cNvSpPr>
          <p:nvPr>
            <p:ph type="sldNum" sz="quarter" idx="5"/>
          </p:nvPr>
        </p:nvSpPr>
        <p:spPr/>
        <p:txBody>
          <a:bodyPr/>
          <a:lstStyle/>
          <a:p>
            <a:fld id="{3DD4CE55-C47E-49DC-94DF-816ED17B81DD}" type="slidenum">
              <a:rPr lang="en-GB" smtClean="0"/>
              <a:t>3</a:t>
            </a:fld>
            <a:endParaRPr lang="en-GB"/>
          </a:p>
        </p:txBody>
      </p:sp>
    </p:spTree>
    <p:extLst>
      <p:ext uri="{BB962C8B-B14F-4D97-AF65-F5344CB8AC3E}">
        <p14:creationId xmlns:p14="http://schemas.microsoft.com/office/powerpoint/2010/main" val="239153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plastic?</a:t>
            </a:r>
          </a:p>
          <a:p>
            <a:r>
              <a:rPr lang="en-GB" i="0" dirty="0"/>
              <a:t>Plastic is a material we use to make a variety of different objects we use in our lives.</a:t>
            </a:r>
          </a:p>
          <a:p>
            <a:r>
              <a:rPr lang="en-GB" i="0" dirty="0"/>
              <a:t>There are many different types, shapes, colours and sizes of plastic. This is because we can add different chemicals to plastics to give it different properties.</a:t>
            </a:r>
          </a:p>
          <a:p>
            <a:r>
              <a:rPr lang="en-GB" i="1" dirty="0"/>
              <a:t>How do we use plastic?</a:t>
            </a:r>
          </a:p>
          <a:p>
            <a:r>
              <a:rPr lang="en-GB" i="0" dirty="0"/>
              <a:t>Plastic is used in almost everything we use in our everyday lives, such as phones, clothes and furniture.</a:t>
            </a:r>
          </a:p>
          <a:p>
            <a:r>
              <a:rPr lang="en-GB" i="0" dirty="0"/>
              <a:t>Get the children to name something in the classroom made from plastic.</a:t>
            </a:r>
          </a:p>
          <a:p>
            <a:r>
              <a:rPr lang="en-GB" i="1" dirty="0"/>
              <a:t>Why do we use plastic?</a:t>
            </a:r>
          </a:p>
          <a:p>
            <a:r>
              <a:rPr lang="en-GB" i="0" dirty="0"/>
              <a:t>We use plastic because it is:</a:t>
            </a:r>
          </a:p>
          <a:p>
            <a:pPr marL="171450" indent="-171450">
              <a:buFont typeface="Arial" panose="020B0604020202020204" pitchFamily="34" charset="0"/>
              <a:buChar char="•"/>
            </a:pPr>
            <a:r>
              <a:rPr lang="en-GB" i="0" dirty="0"/>
              <a:t>Easy to mould into a shape</a:t>
            </a:r>
          </a:p>
          <a:p>
            <a:pPr marL="171450" indent="-171450">
              <a:buFont typeface="Arial" panose="020B0604020202020204" pitchFamily="34" charset="0"/>
              <a:buChar char="•"/>
            </a:pPr>
            <a:r>
              <a:rPr lang="en-GB" i="0" dirty="0"/>
              <a:t>Lightweight</a:t>
            </a:r>
          </a:p>
          <a:p>
            <a:pPr marL="171450" indent="-171450">
              <a:buFont typeface="Arial" panose="020B0604020202020204" pitchFamily="34" charset="0"/>
              <a:buChar char="•"/>
            </a:pPr>
            <a:r>
              <a:rPr lang="en-GB" i="0" dirty="0"/>
              <a:t>Durable</a:t>
            </a:r>
          </a:p>
          <a:p>
            <a:pPr marL="171450" indent="-171450">
              <a:buFont typeface="Arial" panose="020B0604020202020204" pitchFamily="34" charset="0"/>
              <a:buChar char="•"/>
            </a:pPr>
            <a:r>
              <a:rPr lang="en-GB" i="0" dirty="0"/>
              <a:t>Cheap</a:t>
            </a:r>
          </a:p>
        </p:txBody>
      </p:sp>
      <p:sp>
        <p:nvSpPr>
          <p:cNvPr id="4" name="Slide Number Placeholder 3"/>
          <p:cNvSpPr>
            <a:spLocks noGrp="1"/>
          </p:cNvSpPr>
          <p:nvPr>
            <p:ph type="sldNum" sz="quarter" idx="5"/>
          </p:nvPr>
        </p:nvSpPr>
        <p:spPr/>
        <p:txBody>
          <a:bodyPr/>
          <a:lstStyle/>
          <a:p>
            <a:fld id="{3DD4CE55-C47E-49DC-94DF-816ED17B81DD}" type="slidenum">
              <a:rPr lang="en-GB" smtClean="0"/>
              <a:t>4</a:t>
            </a:fld>
            <a:endParaRPr lang="en-GB"/>
          </a:p>
        </p:txBody>
      </p:sp>
    </p:spTree>
    <p:extLst>
      <p:ext uri="{BB962C8B-B14F-4D97-AF65-F5344CB8AC3E}">
        <p14:creationId xmlns:p14="http://schemas.microsoft.com/office/powerpoint/2010/main" val="23705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are single-use plastics?</a:t>
            </a:r>
          </a:p>
          <a:p>
            <a:r>
              <a:rPr lang="en-GB" i="0" dirty="0"/>
              <a:t>Some plastics are made to be thrown away after one use, whereas other plastics are designed to be used for a long time (for example the plastic in phones, computers and furniture).</a:t>
            </a:r>
          </a:p>
          <a:p>
            <a:r>
              <a:rPr lang="en-GB" i="1" dirty="0"/>
              <a:t>Get children to name some common single-use plastic items they use, and when they last used it:</a:t>
            </a:r>
          </a:p>
          <a:p>
            <a:r>
              <a:rPr lang="en-GB" i="0" dirty="0"/>
              <a:t>Common single-use plastics:</a:t>
            </a:r>
          </a:p>
          <a:p>
            <a:pPr marL="171450" indent="-171450">
              <a:buFont typeface="Arial" panose="020B0604020202020204" pitchFamily="34" charset="0"/>
              <a:buChar char="•"/>
            </a:pPr>
            <a:r>
              <a:rPr lang="en-GB" i="0" dirty="0"/>
              <a:t>Plastic water bottles</a:t>
            </a:r>
          </a:p>
          <a:p>
            <a:pPr marL="171450" indent="-171450">
              <a:buFont typeface="Arial" panose="020B0604020202020204" pitchFamily="34" charset="0"/>
              <a:buChar char="•"/>
            </a:pPr>
            <a:r>
              <a:rPr lang="en-GB" i="0" dirty="0"/>
              <a:t>Plastic carrier bags</a:t>
            </a:r>
          </a:p>
          <a:p>
            <a:pPr marL="171450" indent="-171450">
              <a:buFont typeface="Arial" panose="020B0604020202020204" pitchFamily="34" charset="0"/>
              <a:buChar char="•"/>
            </a:pPr>
            <a:r>
              <a:rPr lang="en-GB" i="0" dirty="0"/>
              <a:t>Plastic straws</a:t>
            </a:r>
          </a:p>
          <a:p>
            <a:pPr marL="171450" indent="-171450">
              <a:buFont typeface="Arial" panose="020B0604020202020204" pitchFamily="34" charset="0"/>
              <a:buChar char="•"/>
            </a:pPr>
            <a:r>
              <a:rPr lang="en-GB" i="0" dirty="0"/>
              <a:t>Plastic coffee cups</a:t>
            </a:r>
          </a:p>
          <a:p>
            <a:r>
              <a:rPr lang="en-GB" i="1" dirty="0"/>
              <a:t>Why are disposable plastics criticised?</a:t>
            </a:r>
          </a:p>
          <a:p>
            <a:r>
              <a:rPr lang="en-GB" i="0" dirty="0"/>
              <a:t>Because it is single-use, we consume and throw away a lot of this plastic. </a:t>
            </a:r>
          </a:p>
          <a:p>
            <a:r>
              <a:rPr lang="en-GB" i="0" dirty="0"/>
              <a:t>40% of the plastics we make are used as packaging.</a:t>
            </a:r>
          </a:p>
          <a:p>
            <a:pPr marL="0" indent="0">
              <a:buFont typeface="Arial" panose="020B0604020202020204" pitchFamily="34" charset="0"/>
              <a:buNone/>
            </a:pPr>
            <a:endParaRPr lang="en-GB" i="0" dirty="0"/>
          </a:p>
        </p:txBody>
      </p:sp>
      <p:sp>
        <p:nvSpPr>
          <p:cNvPr id="4" name="Slide Number Placeholder 3"/>
          <p:cNvSpPr>
            <a:spLocks noGrp="1"/>
          </p:cNvSpPr>
          <p:nvPr>
            <p:ph type="sldNum" sz="quarter" idx="5"/>
          </p:nvPr>
        </p:nvSpPr>
        <p:spPr/>
        <p:txBody>
          <a:bodyPr/>
          <a:lstStyle/>
          <a:p>
            <a:fld id="{3DD4CE55-C47E-49DC-94DF-816ED17B81DD}" type="slidenum">
              <a:rPr lang="en-GB" smtClean="0"/>
              <a:t>5</a:t>
            </a:fld>
            <a:endParaRPr lang="en-GB"/>
          </a:p>
        </p:txBody>
      </p:sp>
    </p:spTree>
    <p:extLst>
      <p:ext uri="{BB962C8B-B14F-4D97-AF65-F5344CB8AC3E}">
        <p14:creationId xmlns:p14="http://schemas.microsoft.com/office/powerpoint/2010/main" val="206760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1" dirty="0"/>
              <a:t>What environmental impact does plastic pollution have?</a:t>
            </a:r>
          </a:p>
          <a:p>
            <a:pPr marL="0" indent="0">
              <a:buFont typeface="Arial" panose="020B0604020202020204" pitchFamily="34" charset="0"/>
              <a:buNone/>
            </a:pPr>
            <a:r>
              <a:rPr lang="en-GB" i="0" dirty="0"/>
              <a:t>Plastic pollution can harm wildlife, as they can become trapped in plastic or eat it. </a:t>
            </a:r>
          </a:p>
          <a:p>
            <a:pPr marL="0" indent="0">
              <a:buFont typeface="Arial" panose="020B0604020202020204" pitchFamily="34" charset="0"/>
              <a:buNone/>
            </a:pPr>
            <a:r>
              <a:rPr lang="en-GB" i="0" dirty="0"/>
              <a:t>90% of seabirds have eaten plastic.</a:t>
            </a:r>
          </a:p>
          <a:p>
            <a:pPr marL="0" indent="0">
              <a:buFont typeface="Arial" panose="020B0604020202020204" pitchFamily="34" charset="0"/>
              <a:buNone/>
            </a:pPr>
            <a:r>
              <a:rPr lang="en-GB" i="0" dirty="0"/>
              <a:t>8 million tonnes of plastic end up in the ocean each year and by 2050 the amount of plastic in the ocean will outweigh all the fish in the ocean.</a:t>
            </a:r>
          </a:p>
          <a:p>
            <a:pPr marL="0" indent="0">
              <a:buFont typeface="Arial" panose="020B0604020202020204" pitchFamily="34" charset="0"/>
              <a:buNone/>
            </a:pPr>
            <a:r>
              <a:rPr lang="en-GB" i="0" dirty="0"/>
              <a:t>Plastic pollution can also cause harm to us because of </a:t>
            </a:r>
            <a:r>
              <a:rPr lang="en-GB" b="1" i="0" dirty="0"/>
              <a:t>microplastics</a:t>
            </a:r>
            <a:r>
              <a:rPr lang="en-GB" i="0" dirty="0"/>
              <a:t>- microscopic pieces of plastic that are the result of plastic breaking down. Microplastics can make their way into the water we drink and the fish we eat. Their health effects are largely unknown.</a:t>
            </a:r>
          </a:p>
          <a:p>
            <a:pPr marL="0" indent="0">
              <a:buFont typeface="Arial" panose="020B0604020202020204" pitchFamily="34" charset="0"/>
              <a:buNone/>
            </a:pPr>
            <a:r>
              <a:rPr lang="en-GB" i="0" dirty="0"/>
              <a:t>Microplastics are much harder to get out of the water, because they are too small to collect.</a:t>
            </a:r>
          </a:p>
          <a:p>
            <a:pPr marL="0" indent="0">
              <a:buFont typeface="Arial" panose="020B0604020202020204" pitchFamily="34" charset="0"/>
              <a:buNone/>
            </a:pPr>
            <a:r>
              <a:rPr lang="en-GB" i="1" dirty="0"/>
              <a:t>Why does plastic cause these issues?</a:t>
            </a:r>
          </a:p>
          <a:p>
            <a:pPr marL="0" indent="0">
              <a:buFont typeface="Arial" panose="020B0604020202020204" pitchFamily="34" charset="0"/>
              <a:buNone/>
            </a:pPr>
            <a:r>
              <a:rPr lang="en-GB" i="0" dirty="0"/>
              <a:t>Plastic does not naturally break down in the environment (unlike things like food, which rots). This means when plastic escapes into the environment, it will remain there for a long time (on average, 450 years) and will break down into smaller and smaller pieces (microplastics), unless we go out and collect it.</a:t>
            </a:r>
          </a:p>
        </p:txBody>
      </p:sp>
      <p:sp>
        <p:nvSpPr>
          <p:cNvPr id="4" name="Slide Number Placeholder 3"/>
          <p:cNvSpPr>
            <a:spLocks noGrp="1"/>
          </p:cNvSpPr>
          <p:nvPr>
            <p:ph type="sldNum" sz="quarter" idx="5"/>
          </p:nvPr>
        </p:nvSpPr>
        <p:spPr/>
        <p:txBody>
          <a:bodyPr/>
          <a:lstStyle/>
          <a:p>
            <a:fld id="{3DD4CE55-C47E-49DC-94DF-816ED17B81DD}" type="slidenum">
              <a:rPr lang="en-GB" smtClean="0"/>
              <a:t>6</a:t>
            </a:fld>
            <a:endParaRPr lang="en-GB"/>
          </a:p>
        </p:txBody>
      </p:sp>
    </p:spTree>
    <p:extLst>
      <p:ext uri="{BB962C8B-B14F-4D97-AF65-F5344CB8AC3E}">
        <p14:creationId xmlns:p14="http://schemas.microsoft.com/office/powerpoint/2010/main" val="423037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Plastic pollution is both a </a:t>
            </a:r>
            <a:r>
              <a:rPr lang="en-GB" b="1" dirty="0"/>
              <a:t>local </a:t>
            </a:r>
            <a:r>
              <a:rPr lang="en-GB" b="0" dirty="0"/>
              <a:t>and a </a:t>
            </a:r>
            <a:r>
              <a:rPr lang="en-GB" b="1" dirty="0"/>
              <a:t>global </a:t>
            </a:r>
            <a:r>
              <a:rPr lang="en-GB" b="0" dirty="0"/>
              <a:t>issue and has effects on both.</a:t>
            </a:r>
            <a:endParaRPr lang="en-GB" dirty="0"/>
          </a:p>
          <a:p>
            <a:r>
              <a:rPr lang="en-GB" dirty="0"/>
              <a:t>Explain photo:</a:t>
            </a:r>
          </a:p>
          <a:p>
            <a:r>
              <a:rPr lang="en-GB" dirty="0"/>
              <a:t>Jason Alexander, works at an organisation called Rubbish Walks.</a:t>
            </a:r>
          </a:p>
          <a:p>
            <a:r>
              <a:rPr lang="en-GB" dirty="0"/>
              <a:t>Did a beach litter pick at 11 beaches across Suffolk and collected </a:t>
            </a:r>
            <a:r>
              <a:rPr lang="en-GB" b="1" dirty="0"/>
              <a:t>136kg of rubbish </a:t>
            </a:r>
            <a:r>
              <a:rPr lang="en-GB" b="0" dirty="0"/>
              <a:t>(the same weight as 49 bricks!)</a:t>
            </a:r>
          </a:p>
          <a:p>
            <a:r>
              <a:rPr lang="en-GB" b="0" dirty="0"/>
              <a:t>The disposable single-use plastics we use can have an impact on our local environment- the most common forms of litter Jason found were: caps/lids, crisp and sweet packets, cotton buds, plastic cups.</a:t>
            </a:r>
          </a:p>
          <a:p>
            <a:r>
              <a:rPr lang="en-GB" b="0" dirty="0"/>
              <a:t>A survey of Suffolk beaches found that 77% of beach litter is made from plastic.</a:t>
            </a:r>
          </a:p>
          <a:p>
            <a:r>
              <a:rPr lang="en-GB" b="0" dirty="0"/>
              <a:t>The wildlife that live on the beaches in Suffolk will be eating this plastic pollution.</a:t>
            </a:r>
            <a:endParaRPr lang="en-GB" dirty="0"/>
          </a:p>
        </p:txBody>
      </p:sp>
      <p:sp>
        <p:nvSpPr>
          <p:cNvPr id="4" name="Slide Number Placeholder 3"/>
          <p:cNvSpPr>
            <a:spLocks noGrp="1"/>
          </p:cNvSpPr>
          <p:nvPr>
            <p:ph type="sldNum" sz="quarter" idx="5"/>
          </p:nvPr>
        </p:nvSpPr>
        <p:spPr/>
        <p:txBody>
          <a:bodyPr/>
          <a:lstStyle/>
          <a:p>
            <a:fld id="{3DD4CE55-C47E-49DC-94DF-816ED17B81DD}" type="slidenum">
              <a:rPr lang="en-GB" smtClean="0"/>
              <a:t>7</a:t>
            </a:fld>
            <a:endParaRPr lang="en-GB"/>
          </a:p>
        </p:txBody>
      </p:sp>
    </p:spTree>
    <p:extLst>
      <p:ext uri="{BB962C8B-B14F-4D97-AF65-F5344CB8AC3E}">
        <p14:creationId xmlns:p14="http://schemas.microsoft.com/office/powerpoint/2010/main" val="419594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Interactive map showing ocean plastic pollution across the world. </a:t>
            </a:r>
            <a:r>
              <a:rPr lang="en-GB" b="1" dirty="0"/>
              <a:t>One dot = 20kg of plastic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https://app.dumpark.com/seas-of-plastic-2/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map shows how plastic pollution is a </a:t>
            </a:r>
            <a:r>
              <a:rPr lang="en-GB" b="1" dirty="0"/>
              <a:t>global issue</a:t>
            </a:r>
            <a:r>
              <a:rPr lang="en-GB" b="0" dirty="0"/>
              <a:t>.</a:t>
            </a:r>
            <a:endParaRPr lang="en-GB" dirty="0"/>
          </a:p>
        </p:txBody>
      </p:sp>
      <p:sp>
        <p:nvSpPr>
          <p:cNvPr id="4" name="Slide Number Placeholder 3"/>
          <p:cNvSpPr>
            <a:spLocks noGrp="1"/>
          </p:cNvSpPr>
          <p:nvPr>
            <p:ph type="sldNum" sz="quarter" idx="5"/>
          </p:nvPr>
        </p:nvSpPr>
        <p:spPr/>
        <p:txBody>
          <a:bodyPr/>
          <a:lstStyle/>
          <a:p>
            <a:fld id="{3DD4CE55-C47E-49DC-94DF-816ED17B81DD}" type="slidenum">
              <a:rPr lang="en-GB" smtClean="0"/>
              <a:t>8</a:t>
            </a:fld>
            <a:endParaRPr lang="en-GB"/>
          </a:p>
        </p:txBody>
      </p:sp>
    </p:spTree>
    <p:extLst>
      <p:ext uri="{BB962C8B-B14F-4D97-AF65-F5344CB8AC3E}">
        <p14:creationId xmlns:p14="http://schemas.microsoft.com/office/powerpoint/2010/main" val="366777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Where does our rubbish 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Recyclable rubbish (blue bin) goes to the Materials Recycling Facility. Nonrecyclable rubbish (black bin) goes to the Energy From Waste Plant. Food and garden waste (brown bin) goes to a composting site. Any waste that cannot fit in these bins is taken to a local recycling centre.</a:t>
            </a:r>
          </a:p>
          <a:p>
            <a:endParaRPr lang="en-GB" dirty="0"/>
          </a:p>
        </p:txBody>
      </p:sp>
      <p:sp>
        <p:nvSpPr>
          <p:cNvPr id="4" name="Slide Number Placeholder 3"/>
          <p:cNvSpPr>
            <a:spLocks noGrp="1"/>
          </p:cNvSpPr>
          <p:nvPr>
            <p:ph type="sldNum" sz="quarter" idx="5"/>
          </p:nvPr>
        </p:nvSpPr>
        <p:spPr/>
        <p:txBody>
          <a:bodyPr/>
          <a:lstStyle/>
          <a:p>
            <a:fld id="{3DD4CE55-C47E-49DC-94DF-816ED17B81DD}" type="slidenum">
              <a:rPr lang="en-GB" smtClean="0"/>
              <a:t>9</a:t>
            </a:fld>
            <a:endParaRPr lang="en-GB"/>
          </a:p>
        </p:txBody>
      </p:sp>
    </p:spTree>
    <p:extLst>
      <p:ext uri="{BB962C8B-B14F-4D97-AF65-F5344CB8AC3E}">
        <p14:creationId xmlns:p14="http://schemas.microsoft.com/office/powerpoint/2010/main" val="184346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is recycling? What items can we recycle?</a:t>
            </a:r>
          </a:p>
          <a:p>
            <a:r>
              <a:rPr lang="en-GB" i="0" dirty="0"/>
              <a:t>Recycling is the use of old items/ materials to make new items/ materials. For example we can recycle used paper in order to make new paper. This way we get rid of the old material and use fewer resources to make new material.</a:t>
            </a:r>
          </a:p>
          <a:p>
            <a:pPr marL="0" indent="0">
              <a:buFont typeface="Arial" panose="020B0604020202020204" pitchFamily="34" charset="0"/>
              <a:buNone/>
            </a:pPr>
            <a:r>
              <a:rPr lang="en-GB" i="0" dirty="0"/>
              <a:t>Optional: use A to Z of recycling at www.suffolkrecycling.org.uk to find out more about how to recycle certain objects.</a:t>
            </a:r>
          </a:p>
          <a:p>
            <a:pPr marL="0" indent="0">
              <a:buFont typeface="Arial" panose="020B0604020202020204" pitchFamily="34" charset="0"/>
              <a:buNone/>
            </a:pPr>
            <a:r>
              <a:rPr lang="en-GB" i="0" dirty="0"/>
              <a:t>In the UK, 45% of the plastic waste produced is recycled.</a:t>
            </a:r>
          </a:p>
          <a:p>
            <a:pPr marL="0" indent="0">
              <a:buFont typeface="Arial" panose="020B0604020202020204" pitchFamily="34" charset="0"/>
              <a:buNone/>
            </a:pPr>
            <a:r>
              <a:rPr lang="en-GB" i="1" dirty="0"/>
              <a:t>What are the advantages of recycling?</a:t>
            </a:r>
          </a:p>
          <a:p>
            <a:pPr marL="171450" indent="-171450">
              <a:buFont typeface="Arial" panose="020B0604020202020204" pitchFamily="34" charset="0"/>
              <a:buChar char="•"/>
            </a:pPr>
            <a:r>
              <a:rPr lang="en-GB" i="0" dirty="0"/>
              <a:t>Do not need to send the materials to landfill</a:t>
            </a:r>
          </a:p>
          <a:p>
            <a:pPr marL="171450" indent="-171450">
              <a:buFont typeface="Arial" panose="020B0604020202020204" pitchFamily="34" charset="0"/>
              <a:buChar char="•"/>
            </a:pPr>
            <a:r>
              <a:rPr lang="en-GB" i="0" dirty="0"/>
              <a:t>We do not need to use energy or resources to create new materials, we can instead use old materials</a:t>
            </a:r>
          </a:p>
          <a:p>
            <a:pPr marL="0" indent="0">
              <a:buFont typeface="Arial" panose="020B0604020202020204" pitchFamily="34" charset="0"/>
              <a:buNone/>
            </a:pPr>
            <a:r>
              <a:rPr lang="en-GB" i="1" dirty="0"/>
              <a:t>What are the disadvantages of recycling?</a:t>
            </a:r>
          </a:p>
          <a:p>
            <a:pPr marL="171450" indent="-171450">
              <a:buFont typeface="Arial" panose="020B0604020202020204" pitchFamily="34" charset="0"/>
              <a:buChar char="•"/>
            </a:pPr>
            <a:r>
              <a:rPr lang="en-GB" i="0" dirty="0"/>
              <a:t>Recycling still requires energy and it costs money to operate</a:t>
            </a:r>
          </a:p>
          <a:p>
            <a:pPr marL="171450" indent="-171450">
              <a:buFont typeface="Arial" panose="020B0604020202020204" pitchFamily="34" charset="0"/>
              <a:buChar char="•"/>
            </a:pPr>
            <a:r>
              <a:rPr lang="en-GB" i="0" dirty="0"/>
              <a:t>It can be difficult or impossible to sort certain materials (e.g. cardboard lined with plastic, like a coffee cup)</a:t>
            </a:r>
          </a:p>
          <a:p>
            <a:pPr marL="0" indent="0">
              <a:buFont typeface="Arial" panose="020B0604020202020204" pitchFamily="34" charset="0"/>
              <a:buNone/>
            </a:pPr>
            <a:endParaRPr lang="en-GB" i="0" dirty="0"/>
          </a:p>
          <a:p>
            <a:endParaRPr lang="en-GB" i="0" dirty="0"/>
          </a:p>
        </p:txBody>
      </p:sp>
      <p:sp>
        <p:nvSpPr>
          <p:cNvPr id="4" name="Slide Number Placeholder 3"/>
          <p:cNvSpPr>
            <a:spLocks noGrp="1"/>
          </p:cNvSpPr>
          <p:nvPr>
            <p:ph type="sldNum" sz="quarter" idx="5"/>
          </p:nvPr>
        </p:nvSpPr>
        <p:spPr/>
        <p:txBody>
          <a:bodyPr/>
          <a:lstStyle/>
          <a:p>
            <a:fld id="{3DD4CE55-C47E-49DC-94DF-816ED17B81DD}" type="slidenum">
              <a:rPr lang="en-GB" smtClean="0"/>
              <a:t>10</a:t>
            </a:fld>
            <a:endParaRPr lang="en-GB"/>
          </a:p>
        </p:txBody>
      </p:sp>
    </p:spTree>
    <p:extLst>
      <p:ext uri="{BB962C8B-B14F-4D97-AF65-F5344CB8AC3E}">
        <p14:creationId xmlns:p14="http://schemas.microsoft.com/office/powerpoint/2010/main" val="221590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64C-8B2D-4DB3-978D-B5EE76D6D0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07D30B-F786-43B2-A8B3-51768BE91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6E4DA4-35DE-4701-9282-744D4A317E7A}"/>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5" name="Footer Placeholder 4">
            <a:extLst>
              <a:ext uri="{FF2B5EF4-FFF2-40B4-BE49-F238E27FC236}">
                <a16:creationId xmlns:a16="http://schemas.microsoft.com/office/drawing/2014/main" id="{813E0755-1028-4320-AB1D-A667D47AB2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27BC2D-97C5-4B38-BC53-BCE4DE822496}"/>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123644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C018-1416-423E-AD9C-ED3996B292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ED5A17-C980-4025-A1EE-D59270649C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A414ED-B0EB-49E6-A519-8BFB13D0C1DD}"/>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5" name="Footer Placeholder 4">
            <a:extLst>
              <a:ext uri="{FF2B5EF4-FFF2-40B4-BE49-F238E27FC236}">
                <a16:creationId xmlns:a16="http://schemas.microsoft.com/office/drawing/2014/main" id="{AA628EFF-B401-49F8-9CEC-F33187512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883593-9E02-4476-9FAD-8453A5D43F3D}"/>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346072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C00E14-8F4B-417A-88E8-9B647D1724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886EAE-0AB9-45CE-89B1-15AF6509D1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B005B-08E5-4661-A733-76A5CAC09A8B}"/>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5" name="Footer Placeholder 4">
            <a:extLst>
              <a:ext uri="{FF2B5EF4-FFF2-40B4-BE49-F238E27FC236}">
                <a16:creationId xmlns:a16="http://schemas.microsoft.com/office/drawing/2014/main" id="{F13BC6AB-3A9C-4A68-B5CC-EDC99D69A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EE419-BC74-4EC2-A408-84BB93C791DD}"/>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65099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52E1-C6F3-4CB6-8680-1A1EE7DADF67}"/>
              </a:ext>
            </a:extLst>
          </p:cNvPr>
          <p:cNvSpPr>
            <a:spLocks noGrp="1"/>
          </p:cNvSpPr>
          <p:nvPr>
            <p:ph type="title"/>
          </p:nvPr>
        </p:nvSpPr>
        <p:spPr/>
        <p:txBody>
          <a:bodyPr/>
          <a:lstStyle>
            <a:lvl1pPr>
              <a:defRPr b="1">
                <a:solidFill>
                  <a:srgbClr val="00547E"/>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425B90A-4CD6-4758-B68F-BA67C0A79A2C}"/>
              </a:ext>
            </a:extLst>
          </p:cNvPr>
          <p:cNvSpPr>
            <a:spLocks noGrp="1"/>
          </p:cNvSpPr>
          <p:nvPr>
            <p:ph idx="1"/>
          </p:nvPr>
        </p:nvSpPr>
        <p:spPr>
          <a:solidFill>
            <a:schemeClr val="accent5">
              <a:lumMod val="20000"/>
              <a:lumOff val="80000"/>
              <a:alpha val="50000"/>
            </a:schemeClr>
          </a:solidFill>
        </p:spPr>
        <p:txBody>
          <a:bodyPr/>
          <a:lstStyle>
            <a:lvl1pPr marL="228600" indent="-228600">
              <a:buFontTx/>
              <a:buBlip>
                <a:blip r:embed="rId2">
                  <a:extLst>
                    <a:ext uri="{96DAC541-7B7A-43D3-8B79-37D633B846F1}">
                      <asvg:svgBlip xmlns:asvg="http://schemas.microsoft.com/office/drawing/2016/SVG/main" r:embed="rId3"/>
                    </a:ext>
                  </a:extLst>
                </a:blip>
              </a:buBlip>
              <a:defRPr>
                <a:solidFill>
                  <a:srgbClr val="00547E"/>
                </a:solidFill>
              </a:defRPr>
            </a:lvl1pPr>
            <a:lvl2pPr marL="685800" indent="-228600">
              <a:buFontTx/>
              <a:buBlip>
                <a:blip r:embed="rId2">
                  <a:extLst>
                    <a:ext uri="{96DAC541-7B7A-43D3-8B79-37D633B846F1}">
                      <asvg:svgBlip xmlns:asvg="http://schemas.microsoft.com/office/drawing/2016/SVG/main" r:embed="rId3"/>
                    </a:ext>
                  </a:extLst>
                </a:blip>
              </a:buBlip>
              <a:defRPr>
                <a:solidFill>
                  <a:srgbClr val="00547E"/>
                </a:solidFill>
              </a:defRPr>
            </a:lvl2pPr>
            <a:lvl3pPr marL="1143000" indent="-228600">
              <a:buFontTx/>
              <a:buBlip>
                <a:blip r:embed="rId2">
                  <a:extLst>
                    <a:ext uri="{96DAC541-7B7A-43D3-8B79-37D633B846F1}">
                      <asvg:svgBlip xmlns:asvg="http://schemas.microsoft.com/office/drawing/2016/SVG/main" r:embed="rId3"/>
                    </a:ext>
                  </a:extLst>
                </a:blip>
              </a:buBlip>
              <a:defRPr>
                <a:solidFill>
                  <a:srgbClr val="00547E"/>
                </a:solidFill>
              </a:defRPr>
            </a:lvl3pPr>
            <a:lvl4pPr marL="1600200" indent="-228600">
              <a:buFontTx/>
              <a:buBlip>
                <a:blip r:embed="rId2">
                  <a:extLst>
                    <a:ext uri="{96DAC541-7B7A-43D3-8B79-37D633B846F1}">
                      <asvg:svgBlip xmlns:asvg="http://schemas.microsoft.com/office/drawing/2016/SVG/main" r:embed="rId3"/>
                    </a:ext>
                  </a:extLst>
                </a:blip>
              </a:buBlip>
              <a:defRPr>
                <a:solidFill>
                  <a:srgbClr val="00547E"/>
                </a:solidFill>
              </a:defRPr>
            </a:lvl4pPr>
            <a:lvl5pPr marL="2057400" indent="-228600">
              <a:buFontTx/>
              <a:buBlip>
                <a:blip r:embed="rId2">
                  <a:extLst>
                    <a:ext uri="{96DAC541-7B7A-43D3-8B79-37D633B846F1}">
                      <asvg:svgBlip xmlns:asvg="http://schemas.microsoft.com/office/drawing/2016/SVG/main" r:embed="rId3"/>
                    </a:ext>
                  </a:extLst>
                </a:blip>
              </a:buBlip>
              <a:defRPr>
                <a:solidFill>
                  <a:srgbClr val="00547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8418528-C1E1-40DF-8586-E8B8A6785966}"/>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5" name="Footer Placeholder 4">
            <a:extLst>
              <a:ext uri="{FF2B5EF4-FFF2-40B4-BE49-F238E27FC236}">
                <a16:creationId xmlns:a16="http://schemas.microsoft.com/office/drawing/2014/main" id="{A1F29E9D-0F9B-4E4E-A1FC-4D2E5D0965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E92A5E-42F3-4B53-9265-CB5673091B23}"/>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414960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380D-D5E4-4C0B-9B64-9B68855AC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86D003-B1EF-44D5-A15F-A19CB3081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251C0-8464-404C-BDA5-7C33C16A4690}"/>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5" name="Footer Placeholder 4">
            <a:extLst>
              <a:ext uri="{FF2B5EF4-FFF2-40B4-BE49-F238E27FC236}">
                <a16:creationId xmlns:a16="http://schemas.microsoft.com/office/drawing/2014/main" id="{E0F6AD85-EA14-44B3-ABA1-0037C78E87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056FCA-62CD-40B5-A321-82D735AF794D}"/>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13227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DE61-11FF-4915-B6A7-92AE0B1A92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CF8CCD-B6D2-48CD-8862-E7E01C54F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194A4E-A1C3-4711-A4AA-275A12EEC6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9142C8-9A28-4219-87B9-422E6B840EE6}"/>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6" name="Footer Placeholder 5">
            <a:extLst>
              <a:ext uri="{FF2B5EF4-FFF2-40B4-BE49-F238E27FC236}">
                <a16:creationId xmlns:a16="http://schemas.microsoft.com/office/drawing/2014/main" id="{AD5FF8AB-C022-4AB6-85C5-3A04CA24DA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5116B-4A6E-45C9-9BBA-DD89D96A3B1C}"/>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284515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6E66-E294-47E7-8507-1E293B4C40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C86F6D-266D-489C-8C60-98FEC78FE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F173C8-96AB-4893-9C9F-4D25EA391C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9A773F-2D26-4368-BC48-1438176B0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DF75C-A485-4681-9CA9-40E08414E3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EAA2BD-C6F4-4E1F-B415-D05EB9ABB6EE}"/>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8" name="Footer Placeholder 7">
            <a:extLst>
              <a:ext uri="{FF2B5EF4-FFF2-40B4-BE49-F238E27FC236}">
                <a16:creationId xmlns:a16="http://schemas.microsoft.com/office/drawing/2014/main" id="{F77D5211-B0EA-40E7-AFA2-04303C73C2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0E83D7-365D-4852-AFF4-5F8C0E925205}"/>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16312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321D-B50D-4ECC-AE65-E12B3BB80C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9945A2-6269-4CC5-8038-FE27905C83ED}"/>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4" name="Footer Placeholder 3">
            <a:extLst>
              <a:ext uri="{FF2B5EF4-FFF2-40B4-BE49-F238E27FC236}">
                <a16:creationId xmlns:a16="http://schemas.microsoft.com/office/drawing/2014/main" id="{C81C82A1-198E-4483-982C-38D0C42811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2F8D52-B1AD-4F5E-819B-62EFBF41CB90}"/>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319860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09B8F-55AC-4595-82F7-4B8A9A575158}"/>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3" name="Footer Placeholder 2">
            <a:extLst>
              <a:ext uri="{FF2B5EF4-FFF2-40B4-BE49-F238E27FC236}">
                <a16:creationId xmlns:a16="http://schemas.microsoft.com/office/drawing/2014/main" id="{C31A8FD2-8F7C-4751-8D27-8FC4D0CD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FE2942-DE7E-4C48-9303-F4D9E2334BEB}"/>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191718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1580-F385-4DF3-8990-D58B8509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698DD8-135D-465F-A0BF-A950E7123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7C3C84-E49C-45CB-9FDA-9FE07BD88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42053-DA1A-4F68-9FA8-F73C62962F62}"/>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6" name="Footer Placeholder 5">
            <a:extLst>
              <a:ext uri="{FF2B5EF4-FFF2-40B4-BE49-F238E27FC236}">
                <a16:creationId xmlns:a16="http://schemas.microsoft.com/office/drawing/2014/main" id="{7B246D52-DA65-43AC-80F9-3D7F02F2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5F12CC-1AF7-4C50-B2A0-AABDD960366E}"/>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71268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6D8E-D7FA-4273-B469-A13D0CA8B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A794A6-7D8F-4417-9DE2-6E35E5570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F3097E-6A86-4745-87F5-E2F4E5370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771D3-350E-4768-A2B8-0FF3F1E6C635}"/>
              </a:ext>
            </a:extLst>
          </p:cNvPr>
          <p:cNvSpPr>
            <a:spLocks noGrp="1"/>
          </p:cNvSpPr>
          <p:nvPr>
            <p:ph type="dt" sz="half" idx="10"/>
          </p:nvPr>
        </p:nvSpPr>
        <p:spPr/>
        <p:txBody>
          <a:bodyPr/>
          <a:lstStyle/>
          <a:p>
            <a:fld id="{477BE605-9DFE-4F17-9F18-9CEA102C0A39}" type="datetimeFigureOut">
              <a:rPr lang="en-GB" smtClean="0"/>
              <a:t>17/03/2020</a:t>
            </a:fld>
            <a:endParaRPr lang="en-GB"/>
          </a:p>
        </p:txBody>
      </p:sp>
      <p:sp>
        <p:nvSpPr>
          <p:cNvPr id="6" name="Footer Placeholder 5">
            <a:extLst>
              <a:ext uri="{FF2B5EF4-FFF2-40B4-BE49-F238E27FC236}">
                <a16:creationId xmlns:a16="http://schemas.microsoft.com/office/drawing/2014/main" id="{E0634FF9-06C7-4D5A-828C-DD53052771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C3E057-9EB9-4787-A9C4-C5A8B34E71C4}"/>
              </a:ext>
            </a:extLst>
          </p:cNvPr>
          <p:cNvSpPr>
            <a:spLocks noGrp="1"/>
          </p:cNvSpPr>
          <p:nvPr>
            <p:ph type="sldNum" sz="quarter" idx="12"/>
          </p:nvPr>
        </p:nvSpPr>
        <p:spPr/>
        <p:txBody>
          <a:bodyPr/>
          <a:lstStyle/>
          <a:p>
            <a:fld id="{39DCFBA7-39FF-49C6-A21C-0EDBB15598E7}" type="slidenum">
              <a:rPr lang="en-GB" smtClean="0"/>
              <a:t>‹#›</a:t>
            </a:fld>
            <a:endParaRPr lang="en-GB"/>
          </a:p>
        </p:txBody>
      </p:sp>
    </p:spTree>
    <p:extLst>
      <p:ext uri="{BB962C8B-B14F-4D97-AF65-F5344CB8AC3E}">
        <p14:creationId xmlns:p14="http://schemas.microsoft.com/office/powerpoint/2010/main" val="391447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99364C-E318-40A0-A84E-92BF5A126FEB}"/>
              </a:ext>
            </a:extLst>
          </p:cNvPr>
          <p:cNvPicPr>
            <a:picLocks noChangeAspect="1"/>
          </p:cNvPicPr>
          <p:nvPr userDrawn="1"/>
        </p:nvPicPr>
        <p:blipFill rotWithShape="1">
          <a:blip r:embed="rId13">
            <a:alphaModFix amt="25000"/>
          </a:blip>
          <a:srcRect l="-704" r="-1"/>
          <a:stretch/>
        </p:blipFill>
        <p:spPr>
          <a:xfrm>
            <a:off x="-91440" y="0"/>
            <a:ext cx="12342498" cy="6858000"/>
          </a:xfrm>
          <a:prstGeom prst="rect">
            <a:avLst/>
          </a:prstGeom>
        </p:spPr>
      </p:pic>
      <p:sp>
        <p:nvSpPr>
          <p:cNvPr id="2" name="Title Placeholder 1">
            <a:extLst>
              <a:ext uri="{FF2B5EF4-FFF2-40B4-BE49-F238E27FC236}">
                <a16:creationId xmlns:a16="http://schemas.microsoft.com/office/drawing/2014/main" id="{16FC6EED-D1A8-4654-979E-B9C602FB2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70E92C4-DFFF-42FD-AA32-89EB69C8B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1A0DF0B-28D2-4A3D-840E-7BB4DF57EA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BE605-9DFE-4F17-9F18-9CEA102C0A39}" type="datetimeFigureOut">
              <a:rPr lang="en-GB" smtClean="0"/>
              <a:t>17/03/2020</a:t>
            </a:fld>
            <a:endParaRPr lang="en-GB"/>
          </a:p>
        </p:txBody>
      </p:sp>
      <p:sp>
        <p:nvSpPr>
          <p:cNvPr id="5" name="Footer Placeholder 4">
            <a:extLst>
              <a:ext uri="{FF2B5EF4-FFF2-40B4-BE49-F238E27FC236}">
                <a16:creationId xmlns:a16="http://schemas.microsoft.com/office/drawing/2014/main" id="{264D9700-76A6-4F32-A7CA-9097ACA9B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75E128-D4C9-4203-86CE-20AF7EF9C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CFBA7-39FF-49C6-A21C-0EDBB15598E7}" type="slidenum">
              <a:rPr lang="en-GB" smtClean="0"/>
              <a:t>‹#›</a:t>
            </a:fld>
            <a:endParaRPr lang="en-GB"/>
          </a:p>
        </p:txBody>
      </p:sp>
      <p:pic>
        <p:nvPicPr>
          <p:cNvPr id="9" name="Picture 8" descr="A close up of a sign&#10;&#10;Description automatically generated">
            <a:extLst>
              <a:ext uri="{FF2B5EF4-FFF2-40B4-BE49-F238E27FC236}">
                <a16:creationId xmlns:a16="http://schemas.microsoft.com/office/drawing/2014/main" id="{8FFCF6C1-1B53-4035-AFD0-9726305929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29874" y="6010031"/>
            <a:ext cx="1762125" cy="869343"/>
          </a:xfrm>
          <a:prstGeom prst="rect">
            <a:avLst/>
          </a:prstGeom>
        </p:spPr>
      </p:pic>
      <p:pic>
        <p:nvPicPr>
          <p:cNvPr id="10" name="Picture 9" descr="&#10;&#10;">
            <a:extLst>
              <a:ext uri="{FF2B5EF4-FFF2-40B4-BE49-F238E27FC236}">
                <a16:creationId xmlns:a16="http://schemas.microsoft.com/office/drawing/2014/main" id="{A4A38CCF-BE78-4286-BCFC-0AAC3968459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385877" y="6010031"/>
            <a:ext cx="1043997" cy="869343"/>
          </a:xfrm>
          <a:prstGeom prst="rect">
            <a:avLst/>
          </a:prstGeom>
        </p:spPr>
      </p:pic>
    </p:spTree>
    <p:extLst>
      <p:ext uri="{BB962C8B-B14F-4D97-AF65-F5344CB8AC3E}">
        <p14:creationId xmlns:p14="http://schemas.microsoft.com/office/powerpoint/2010/main" val="212369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lawi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lawik"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lawik"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lawik"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lawik"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lawik"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VUUUxOl715s?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dumpark.com/seas-of-plastic-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outdoor, animal, beach&#10;&#10;Description automatically generated">
            <a:extLst>
              <a:ext uri="{FF2B5EF4-FFF2-40B4-BE49-F238E27FC236}">
                <a16:creationId xmlns:a16="http://schemas.microsoft.com/office/drawing/2014/main" id="{23DEE077-653B-4882-8D7C-1B8E38E611EE}"/>
              </a:ext>
            </a:extLst>
          </p:cNvPr>
          <p:cNvPicPr>
            <a:picLocks noChangeAspect="1"/>
          </p:cNvPicPr>
          <p:nvPr/>
        </p:nvPicPr>
        <p:blipFill rotWithShape="1">
          <a:blip r:embed="rId2">
            <a:extLst>
              <a:ext uri="{28A0092B-C50C-407E-A947-70E740481C1C}">
                <a14:useLocalDpi xmlns:a14="http://schemas.microsoft.com/office/drawing/2010/main" val="0"/>
              </a:ext>
            </a:extLst>
          </a:blip>
          <a:srcRect t="16148" b="8687"/>
          <a:stretch/>
        </p:blipFill>
        <p:spPr>
          <a:xfrm>
            <a:off x="0" y="1"/>
            <a:ext cx="12192000" cy="6872990"/>
          </a:xfrm>
          <a:prstGeom prst="rect">
            <a:avLst/>
          </a:prstGeom>
        </p:spPr>
      </p:pic>
      <p:sp>
        <p:nvSpPr>
          <p:cNvPr id="2" name="Title 1">
            <a:extLst>
              <a:ext uri="{FF2B5EF4-FFF2-40B4-BE49-F238E27FC236}">
                <a16:creationId xmlns:a16="http://schemas.microsoft.com/office/drawing/2014/main" id="{04631CA6-D8FB-4E9F-9667-5D65818DEE4A}"/>
              </a:ext>
            </a:extLst>
          </p:cNvPr>
          <p:cNvSpPr>
            <a:spLocks noGrp="1"/>
          </p:cNvSpPr>
          <p:nvPr>
            <p:ph type="ctrTitle"/>
          </p:nvPr>
        </p:nvSpPr>
        <p:spPr>
          <a:xfrm>
            <a:off x="2757912" y="657225"/>
            <a:ext cx="6676175" cy="1066799"/>
          </a:xfrm>
        </p:spPr>
        <p:txBody>
          <a:bodyPr>
            <a:normAutofit/>
          </a:bodyPr>
          <a:lstStyle/>
          <a:p>
            <a:r>
              <a:rPr lang="en-GB" b="1" dirty="0">
                <a:solidFill>
                  <a:srgbClr val="00547E"/>
                </a:solidFill>
              </a:rPr>
              <a:t>Plastic Pollution</a:t>
            </a:r>
          </a:p>
        </p:txBody>
      </p:sp>
      <p:pic>
        <p:nvPicPr>
          <p:cNvPr id="4" name="Picture 3" descr="A close up of a sign&#10;&#10;Description automatically generated">
            <a:extLst>
              <a:ext uri="{FF2B5EF4-FFF2-40B4-BE49-F238E27FC236}">
                <a16:creationId xmlns:a16="http://schemas.microsoft.com/office/drawing/2014/main" id="{D1F168E1-77CC-48BA-82F2-6A48B9903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954" y="5664233"/>
            <a:ext cx="2463046" cy="1215141"/>
          </a:xfrm>
          <a:prstGeom prst="rect">
            <a:avLst/>
          </a:prstGeom>
        </p:spPr>
      </p:pic>
      <p:pic>
        <p:nvPicPr>
          <p:cNvPr id="7" name="Picture 6" descr="&#10;&#10;">
            <a:extLst>
              <a:ext uri="{FF2B5EF4-FFF2-40B4-BE49-F238E27FC236}">
                <a16:creationId xmlns:a16="http://schemas.microsoft.com/office/drawing/2014/main" id="{26821DA2-E5B4-4919-9F58-43F999E1F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225" y="5665720"/>
            <a:ext cx="1461254" cy="1216796"/>
          </a:xfrm>
          <a:prstGeom prst="rect">
            <a:avLst/>
          </a:prstGeom>
        </p:spPr>
      </p:pic>
    </p:spTree>
    <p:extLst>
      <p:ext uri="{BB962C8B-B14F-4D97-AF65-F5344CB8AC3E}">
        <p14:creationId xmlns:p14="http://schemas.microsoft.com/office/powerpoint/2010/main" val="7685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4AB3-E9CB-49AE-AA51-8BF318F821E7}"/>
              </a:ext>
            </a:extLst>
          </p:cNvPr>
          <p:cNvSpPr>
            <a:spLocks noGrp="1"/>
          </p:cNvSpPr>
          <p:nvPr>
            <p:ph type="title"/>
          </p:nvPr>
        </p:nvSpPr>
        <p:spPr>
          <a:xfrm>
            <a:off x="838200" y="365125"/>
            <a:ext cx="10532952" cy="1325563"/>
          </a:xfrm>
        </p:spPr>
        <p:txBody>
          <a:bodyPr/>
          <a:lstStyle/>
          <a:p>
            <a:r>
              <a:rPr lang="en-GB" dirty="0"/>
              <a:t>Recyclable waste</a:t>
            </a:r>
          </a:p>
        </p:txBody>
      </p:sp>
      <p:sp>
        <p:nvSpPr>
          <p:cNvPr id="4" name="Content Placeholder 2">
            <a:extLst>
              <a:ext uri="{FF2B5EF4-FFF2-40B4-BE49-F238E27FC236}">
                <a16:creationId xmlns:a16="http://schemas.microsoft.com/office/drawing/2014/main" id="{96A214F0-F658-481D-BA08-E994C4A42147}"/>
              </a:ext>
            </a:extLst>
          </p:cNvPr>
          <p:cNvSpPr>
            <a:spLocks noGrp="1"/>
          </p:cNvSpPr>
          <p:nvPr>
            <p:ph idx="1"/>
          </p:nvPr>
        </p:nvSpPr>
        <p:spPr>
          <a:xfrm>
            <a:off x="820848" y="1594539"/>
            <a:ext cx="10532951" cy="3591610"/>
          </a:xfrm>
        </p:spPr>
        <p:txBody>
          <a:bodyPr>
            <a:normAutofit fontScale="92500"/>
          </a:bodyPr>
          <a:lstStyle/>
          <a:p>
            <a:pPr>
              <a:lnSpc>
                <a:spcPct val="150000"/>
              </a:lnSpc>
            </a:pPr>
            <a:r>
              <a:rPr lang="en-GB" sz="3500" dirty="0"/>
              <a:t>What is recycling?</a:t>
            </a:r>
          </a:p>
          <a:p>
            <a:pPr>
              <a:lnSpc>
                <a:spcPct val="150000"/>
              </a:lnSpc>
            </a:pPr>
            <a:r>
              <a:rPr lang="en-GB" sz="3500" dirty="0"/>
              <a:t>In Suffolk, recyclable waste goes to the </a:t>
            </a:r>
            <a:r>
              <a:rPr lang="en-GB" sz="3500" b="1" dirty="0"/>
              <a:t>Materials Recycling Facility </a:t>
            </a:r>
            <a:r>
              <a:rPr lang="en-GB" sz="3500" dirty="0"/>
              <a:t>to be sorted</a:t>
            </a:r>
          </a:p>
          <a:p>
            <a:pPr>
              <a:lnSpc>
                <a:spcPct val="150000"/>
              </a:lnSpc>
            </a:pPr>
            <a:r>
              <a:rPr lang="en-GB" sz="3500" dirty="0"/>
              <a:t>What are the benefits of recycling? What are the issues?</a:t>
            </a:r>
          </a:p>
          <a:p>
            <a:pPr>
              <a:lnSpc>
                <a:spcPct val="150000"/>
              </a:lnSpc>
            </a:pPr>
            <a:endParaRPr lang="en-GB" sz="3600" dirty="0"/>
          </a:p>
        </p:txBody>
      </p:sp>
    </p:spTree>
    <p:extLst>
      <p:ext uri="{BB962C8B-B14F-4D97-AF65-F5344CB8AC3E}">
        <p14:creationId xmlns:p14="http://schemas.microsoft.com/office/powerpoint/2010/main" val="30005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C9DA-5F6B-4DDF-BA2D-7C3D13334CDA}"/>
              </a:ext>
            </a:extLst>
          </p:cNvPr>
          <p:cNvSpPr>
            <a:spLocks noGrp="1"/>
          </p:cNvSpPr>
          <p:nvPr>
            <p:ph type="title"/>
          </p:nvPr>
        </p:nvSpPr>
        <p:spPr>
          <a:xfrm>
            <a:off x="838199" y="365125"/>
            <a:ext cx="10632541" cy="1325563"/>
          </a:xfrm>
        </p:spPr>
        <p:txBody>
          <a:bodyPr/>
          <a:lstStyle/>
          <a:p>
            <a:r>
              <a:rPr lang="en-GB" dirty="0"/>
              <a:t>Non-recyclable waste</a:t>
            </a:r>
          </a:p>
        </p:txBody>
      </p:sp>
      <p:sp>
        <p:nvSpPr>
          <p:cNvPr id="4" name="Content Placeholder 2">
            <a:extLst>
              <a:ext uri="{FF2B5EF4-FFF2-40B4-BE49-F238E27FC236}">
                <a16:creationId xmlns:a16="http://schemas.microsoft.com/office/drawing/2014/main" id="{88790022-159F-4DB4-A19B-506F15566D7B}"/>
              </a:ext>
            </a:extLst>
          </p:cNvPr>
          <p:cNvSpPr>
            <a:spLocks noGrp="1"/>
          </p:cNvSpPr>
          <p:nvPr>
            <p:ph idx="1"/>
          </p:nvPr>
        </p:nvSpPr>
        <p:spPr>
          <a:xfrm>
            <a:off x="820850" y="1690688"/>
            <a:ext cx="10532951" cy="3964289"/>
          </a:xfrm>
        </p:spPr>
        <p:txBody>
          <a:bodyPr>
            <a:normAutofit fontScale="92500"/>
          </a:bodyPr>
          <a:lstStyle/>
          <a:p>
            <a:pPr>
              <a:lnSpc>
                <a:spcPct val="150000"/>
              </a:lnSpc>
            </a:pPr>
            <a:r>
              <a:rPr lang="en-GB" sz="3500" dirty="0"/>
              <a:t>Any waste that cannot be recycled goes to the </a:t>
            </a:r>
            <a:r>
              <a:rPr lang="en-GB" sz="3500" b="1" dirty="0"/>
              <a:t>Energy From Waste </a:t>
            </a:r>
            <a:r>
              <a:rPr lang="en-GB" sz="3500" dirty="0"/>
              <a:t>facility</a:t>
            </a:r>
          </a:p>
          <a:p>
            <a:pPr>
              <a:lnSpc>
                <a:spcPct val="150000"/>
              </a:lnSpc>
            </a:pPr>
            <a:r>
              <a:rPr lang="en-GB" sz="3500" dirty="0"/>
              <a:t>Here rubbish is burned to produce electricity</a:t>
            </a:r>
          </a:p>
          <a:p>
            <a:pPr>
              <a:lnSpc>
                <a:spcPct val="150000"/>
              </a:lnSpc>
            </a:pPr>
            <a:r>
              <a:rPr lang="en-GB" sz="3600" dirty="0"/>
              <a:t>What are the benefits of burning rubbish? What are the issues?</a:t>
            </a:r>
          </a:p>
        </p:txBody>
      </p:sp>
    </p:spTree>
    <p:extLst>
      <p:ext uri="{BB962C8B-B14F-4D97-AF65-F5344CB8AC3E}">
        <p14:creationId xmlns:p14="http://schemas.microsoft.com/office/powerpoint/2010/main" val="2200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6D76-FFC2-4B23-9896-58A2F56C8B14}"/>
              </a:ext>
            </a:extLst>
          </p:cNvPr>
          <p:cNvSpPr>
            <a:spLocks noGrp="1"/>
          </p:cNvSpPr>
          <p:nvPr>
            <p:ph type="title"/>
          </p:nvPr>
        </p:nvSpPr>
        <p:spPr>
          <a:xfrm>
            <a:off x="838199" y="185824"/>
            <a:ext cx="10515600" cy="1325563"/>
          </a:xfrm>
        </p:spPr>
        <p:txBody>
          <a:bodyPr/>
          <a:lstStyle/>
          <a:p>
            <a:r>
              <a:rPr lang="en-GB" dirty="0"/>
              <a:t>Why is plastic still a problem?</a:t>
            </a:r>
          </a:p>
        </p:txBody>
      </p:sp>
      <p:pic>
        <p:nvPicPr>
          <p:cNvPr id="5" name="Picture 4" descr="A picture containing toy, birthday, old, table&#10;&#10;Description automatically generated">
            <a:extLst>
              <a:ext uri="{FF2B5EF4-FFF2-40B4-BE49-F238E27FC236}">
                <a16:creationId xmlns:a16="http://schemas.microsoft.com/office/drawing/2014/main" id="{A6CC0886-3CA8-4996-8583-62EA51085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64" y="1380704"/>
            <a:ext cx="7543264" cy="5380348"/>
          </a:xfrm>
          <a:prstGeom prst="rect">
            <a:avLst/>
          </a:prstGeom>
        </p:spPr>
      </p:pic>
      <p:sp>
        <p:nvSpPr>
          <p:cNvPr id="26" name="Content Placeholder 2">
            <a:extLst>
              <a:ext uri="{FF2B5EF4-FFF2-40B4-BE49-F238E27FC236}">
                <a16:creationId xmlns:a16="http://schemas.microsoft.com/office/drawing/2014/main" id="{853CDB75-5DA0-4B80-8B24-82972F98C5BC}"/>
              </a:ext>
            </a:extLst>
          </p:cNvPr>
          <p:cNvSpPr>
            <a:spLocks noGrp="1"/>
          </p:cNvSpPr>
          <p:nvPr>
            <p:ph idx="1"/>
          </p:nvPr>
        </p:nvSpPr>
        <p:spPr>
          <a:xfrm>
            <a:off x="8048611" y="3125610"/>
            <a:ext cx="4000906" cy="1890536"/>
          </a:xfrm>
        </p:spPr>
        <p:txBody>
          <a:bodyPr>
            <a:normAutofit/>
          </a:bodyPr>
          <a:lstStyle/>
          <a:p>
            <a:pPr>
              <a:lnSpc>
                <a:spcPct val="150000"/>
              </a:lnSpc>
            </a:pPr>
            <a:r>
              <a:rPr lang="en-GB" sz="2400" dirty="0"/>
              <a:t> If we do not dispose of plastics properly, they pollute our environment!</a:t>
            </a:r>
          </a:p>
        </p:txBody>
      </p:sp>
    </p:spTree>
    <p:extLst>
      <p:ext uri="{BB962C8B-B14F-4D97-AF65-F5344CB8AC3E}">
        <p14:creationId xmlns:p14="http://schemas.microsoft.com/office/powerpoint/2010/main" val="34235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A753-70C5-48D3-A54B-3B2B86A2E863}"/>
              </a:ext>
            </a:extLst>
          </p:cNvPr>
          <p:cNvSpPr>
            <a:spLocks noGrp="1"/>
          </p:cNvSpPr>
          <p:nvPr>
            <p:ph type="title"/>
          </p:nvPr>
        </p:nvSpPr>
        <p:spPr/>
        <p:txBody>
          <a:bodyPr/>
          <a:lstStyle/>
          <a:p>
            <a:r>
              <a:rPr lang="en-GB" dirty="0"/>
              <a:t>How can we tackle plastic pollution?</a:t>
            </a:r>
          </a:p>
        </p:txBody>
      </p:sp>
      <p:grpSp>
        <p:nvGrpSpPr>
          <p:cNvPr id="75" name="Group 74">
            <a:extLst>
              <a:ext uri="{FF2B5EF4-FFF2-40B4-BE49-F238E27FC236}">
                <a16:creationId xmlns:a16="http://schemas.microsoft.com/office/drawing/2014/main" id="{7BE15875-9265-43C3-BDB5-D2DB1854A2D7}"/>
              </a:ext>
            </a:extLst>
          </p:cNvPr>
          <p:cNvGrpSpPr/>
          <p:nvPr/>
        </p:nvGrpSpPr>
        <p:grpSpPr>
          <a:xfrm>
            <a:off x="3395961" y="2804698"/>
            <a:ext cx="5400075" cy="3566164"/>
            <a:chOff x="3101336" y="1889756"/>
            <a:chExt cx="5253994" cy="3566164"/>
          </a:xfrm>
        </p:grpSpPr>
        <p:sp>
          <p:nvSpPr>
            <p:cNvPr id="24" name="Isosceles Triangle 23">
              <a:extLst>
                <a:ext uri="{FF2B5EF4-FFF2-40B4-BE49-F238E27FC236}">
                  <a16:creationId xmlns:a16="http://schemas.microsoft.com/office/drawing/2014/main" id="{BF894FD2-0AFF-492B-90FB-3D24D668242A}"/>
                </a:ext>
              </a:extLst>
            </p:cNvPr>
            <p:cNvSpPr/>
            <p:nvPr/>
          </p:nvSpPr>
          <p:spPr>
            <a:xfrm rot="10800000">
              <a:off x="3101340" y="1889760"/>
              <a:ext cx="5253990" cy="3566160"/>
            </a:xfrm>
            <a:prstGeom prst="triangle">
              <a:avLst/>
            </a:prstGeom>
            <a:solidFill>
              <a:srgbClr val="0078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nvGrpSpPr>
            <p:cNvPr id="37" name="Group 36">
              <a:extLst>
                <a:ext uri="{FF2B5EF4-FFF2-40B4-BE49-F238E27FC236}">
                  <a16:creationId xmlns:a16="http://schemas.microsoft.com/office/drawing/2014/main" id="{F889A08C-FB13-447B-8815-908AC15C788B}"/>
                </a:ext>
              </a:extLst>
            </p:cNvPr>
            <p:cNvGrpSpPr/>
            <p:nvPr/>
          </p:nvGrpSpPr>
          <p:grpSpPr>
            <a:xfrm>
              <a:off x="3101336" y="1889756"/>
              <a:ext cx="5253991" cy="693424"/>
              <a:chOff x="3101336" y="1889757"/>
              <a:chExt cx="5253991" cy="685802"/>
            </a:xfrm>
          </p:grpSpPr>
          <p:sp>
            <p:nvSpPr>
              <p:cNvPr id="25" name="Trapezoid 24">
                <a:extLst>
                  <a:ext uri="{FF2B5EF4-FFF2-40B4-BE49-F238E27FC236}">
                    <a16:creationId xmlns:a16="http://schemas.microsoft.com/office/drawing/2014/main" id="{8D07C6BF-9A88-4098-84AA-E37167899280}"/>
                  </a:ext>
                </a:extLst>
              </p:cNvPr>
              <p:cNvSpPr/>
              <p:nvPr/>
            </p:nvSpPr>
            <p:spPr>
              <a:xfrm rot="10800000">
                <a:off x="3101336" y="1889757"/>
                <a:ext cx="5253991" cy="685802"/>
              </a:xfrm>
              <a:prstGeom prst="trapezoid">
                <a:avLst>
                  <a:gd name="adj" fmla="val 73777"/>
                </a:avLst>
              </a:prstGeom>
              <a:solidFill>
                <a:srgbClr val="0078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9" name="TextBox 28">
                <a:extLst>
                  <a:ext uri="{FF2B5EF4-FFF2-40B4-BE49-F238E27FC236}">
                    <a16:creationId xmlns:a16="http://schemas.microsoft.com/office/drawing/2014/main" id="{B90012A1-CD26-46D5-8FBE-921DA5D95D5E}"/>
                  </a:ext>
                </a:extLst>
              </p:cNvPr>
              <p:cNvSpPr txBox="1"/>
              <p:nvPr/>
            </p:nvSpPr>
            <p:spPr>
              <a:xfrm>
                <a:off x="4351018" y="2011679"/>
                <a:ext cx="2827022" cy="461665"/>
              </a:xfrm>
              <a:prstGeom prst="rect">
                <a:avLst/>
              </a:prstGeom>
              <a:noFill/>
            </p:spPr>
            <p:txBody>
              <a:bodyPr wrap="square" rtlCol="0">
                <a:spAutoFit/>
              </a:bodyPr>
              <a:lstStyle/>
              <a:p>
                <a:pPr algn="ctr"/>
                <a:r>
                  <a:rPr lang="en-GB" sz="2400" b="1" dirty="0"/>
                  <a:t>Reduce</a:t>
                </a:r>
              </a:p>
            </p:txBody>
          </p:sp>
        </p:grpSp>
        <p:grpSp>
          <p:nvGrpSpPr>
            <p:cNvPr id="65" name="Group 64">
              <a:extLst>
                <a:ext uri="{FF2B5EF4-FFF2-40B4-BE49-F238E27FC236}">
                  <a16:creationId xmlns:a16="http://schemas.microsoft.com/office/drawing/2014/main" id="{DE8B8408-8817-40B6-B7B1-C2FEEF6ED420}"/>
                </a:ext>
              </a:extLst>
            </p:cNvPr>
            <p:cNvGrpSpPr/>
            <p:nvPr/>
          </p:nvGrpSpPr>
          <p:grpSpPr>
            <a:xfrm>
              <a:off x="3611879" y="2584134"/>
              <a:ext cx="4229101" cy="693424"/>
              <a:chOff x="3101336" y="1889757"/>
              <a:chExt cx="5253991" cy="685802"/>
            </a:xfrm>
          </p:grpSpPr>
          <p:sp>
            <p:nvSpPr>
              <p:cNvPr id="66" name="Trapezoid 65">
                <a:extLst>
                  <a:ext uri="{FF2B5EF4-FFF2-40B4-BE49-F238E27FC236}">
                    <a16:creationId xmlns:a16="http://schemas.microsoft.com/office/drawing/2014/main" id="{77A0C30E-D546-411F-B53E-A35996FE52D5}"/>
                  </a:ext>
                </a:extLst>
              </p:cNvPr>
              <p:cNvSpPr/>
              <p:nvPr/>
            </p:nvSpPr>
            <p:spPr>
              <a:xfrm rot="10800000">
                <a:off x="3101336" y="1889757"/>
                <a:ext cx="5253991" cy="685802"/>
              </a:xfrm>
              <a:prstGeom prst="trapezoid">
                <a:avLst>
                  <a:gd name="adj" fmla="val 73777"/>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67" name="TextBox 66">
                <a:extLst>
                  <a:ext uri="{FF2B5EF4-FFF2-40B4-BE49-F238E27FC236}">
                    <a16:creationId xmlns:a16="http://schemas.microsoft.com/office/drawing/2014/main" id="{23AA540F-4AA1-494C-A3F8-09CA3AF90E10}"/>
                  </a:ext>
                </a:extLst>
              </p:cNvPr>
              <p:cNvSpPr txBox="1"/>
              <p:nvPr/>
            </p:nvSpPr>
            <p:spPr>
              <a:xfrm>
                <a:off x="4351018" y="2011679"/>
                <a:ext cx="2827022" cy="461665"/>
              </a:xfrm>
              <a:prstGeom prst="rect">
                <a:avLst/>
              </a:prstGeom>
              <a:noFill/>
            </p:spPr>
            <p:txBody>
              <a:bodyPr wrap="square" rtlCol="0">
                <a:spAutoFit/>
              </a:bodyPr>
              <a:lstStyle/>
              <a:p>
                <a:pPr algn="ctr"/>
                <a:r>
                  <a:rPr lang="en-GB" sz="2400" b="1" dirty="0"/>
                  <a:t>Reuse</a:t>
                </a:r>
              </a:p>
            </p:txBody>
          </p:sp>
        </p:grpSp>
        <p:grpSp>
          <p:nvGrpSpPr>
            <p:cNvPr id="68" name="Group 67">
              <a:extLst>
                <a:ext uri="{FF2B5EF4-FFF2-40B4-BE49-F238E27FC236}">
                  <a16:creationId xmlns:a16="http://schemas.microsoft.com/office/drawing/2014/main" id="{DAD18192-F5AF-424F-B2D8-FE2A2B0A27BB}"/>
                </a:ext>
              </a:extLst>
            </p:cNvPr>
            <p:cNvGrpSpPr/>
            <p:nvPr/>
          </p:nvGrpSpPr>
          <p:grpSpPr>
            <a:xfrm>
              <a:off x="4122421" y="3277555"/>
              <a:ext cx="3215644" cy="693424"/>
              <a:chOff x="3101336" y="1889757"/>
              <a:chExt cx="5253991" cy="685802"/>
            </a:xfrm>
          </p:grpSpPr>
          <p:sp>
            <p:nvSpPr>
              <p:cNvPr id="69" name="Trapezoid 68">
                <a:extLst>
                  <a:ext uri="{FF2B5EF4-FFF2-40B4-BE49-F238E27FC236}">
                    <a16:creationId xmlns:a16="http://schemas.microsoft.com/office/drawing/2014/main" id="{56D46724-2B5B-4669-A716-F3FA455A0BA7}"/>
                  </a:ext>
                </a:extLst>
              </p:cNvPr>
              <p:cNvSpPr/>
              <p:nvPr/>
            </p:nvSpPr>
            <p:spPr>
              <a:xfrm rot="10800000">
                <a:off x="3101336" y="1889757"/>
                <a:ext cx="5253991" cy="685802"/>
              </a:xfrm>
              <a:prstGeom prst="trapezoid">
                <a:avLst>
                  <a:gd name="adj" fmla="val 73777"/>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0" name="TextBox 69">
                <a:extLst>
                  <a:ext uri="{FF2B5EF4-FFF2-40B4-BE49-F238E27FC236}">
                    <a16:creationId xmlns:a16="http://schemas.microsoft.com/office/drawing/2014/main" id="{8FA01241-C674-4A70-A24D-34A51D114BDD}"/>
                  </a:ext>
                </a:extLst>
              </p:cNvPr>
              <p:cNvSpPr txBox="1"/>
              <p:nvPr/>
            </p:nvSpPr>
            <p:spPr>
              <a:xfrm>
                <a:off x="4351018" y="2011679"/>
                <a:ext cx="2827022" cy="461665"/>
              </a:xfrm>
              <a:prstGeom prst="rect">
                <a:avLst/>
              </a:prstGeom>
              <a:noFill/>
            </p:spPr>
            <p:txBody>
              <a:bodyPr wrap="square" rtlCol="0">
                <a:spAutoFit/>
              </a:bodyPr>
              <a:lstStyle/>
              <a:p>
                <a:pPr algn="ctr"/>
                <a:r>
                  <a:rPr lang="en-GB" sz="2400" b="1" dirty="0"/>
                  <a:t>Recycle</a:t>
                </a:r>
              </a:p>
            </p:txBody>
          </p:sp>
        </p:grpSp>
        <p:grpSp>
          <p:nvGrpSpPr>
            <p:cNvPr id="71" name="Group 70">
              <a:extLst>
                <a:ext uri="{FF2B5EF4-FFF2-40B4-BE49-F238E27FC236}">
                  <a16:creationId xmlns:a16="http://schemas.microsoft.com/office/drawing/2014/main" id="{A528DA0E-6143-4F6E-A4B9-09AC86E35C66}"/>
                </a:ext>
              </a:extLst>
            </p:cNvPr>
            <p:cNvGrpSpPr/>
            <p:nvPr/>
          </p:nvGrpSpPr>
          <p:grpSpPr>
            <a:xfrm>
              <a:off x="4633027" y="3970975"/>
              <a:ext cx="2186873" cy="954274"/>
              <a:chOff x="3101336" y="1889757"/>
              <a:chExt cx="5253991" cy="943785"/>
            </a:xfrm>
          </p:grpSpPr>
          <p:sp>
            <p:nvSpPr>
              <p:cNvPr id="72" name="Trapezoid 71">
                <a:extLst>
                  <a:ext uri="{FF2B5EF4-FFF2-40B4-BE49-F238E27FC236}">
                    <a16:creationId xmlns:a16="http://schemas.microsoft.com/office/drawing/2014/main" id="{726FFFA4-1ED0-48F2-B538-D67C93B2AE00}"/>
                  </a:ext>
                </a:extLst>
              </p:cNvPr>
              <p:cNvSpPr/>
              <p:nvPr/>
            </p:nvSpPr>
            <p:spPr>
              <a:xfrm rot="10800000">
                <a:off x="3101336" y="1889757"/>
                <a:ext cx="5253991" cy="685802"/>
              </a:xfrm>
              <a:prstGeom prst="trapezoid">
                <a:avLst>
                  <a:gd name="adj" fmla="val 73777"/>
                </a:avLst>
              </a:prstGeom>
              <a:solidFill>
                <a:srgbClr val="95C67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3" name="TextBox 72">
                <a:extLst>
                  <a:ext uri="{FF2B5EF4-FFF2-40B4-BE49-F238E27FC236}">
                    <a16:creationId xmlns:a16="http://schemas.microsoft.com/office/drawing/2014/main" id="{C74ABE91-0226-4507-BCD8-540856485685}"/>
                  </a:ext>
                </a:extLst>
              </p:cNvPr>
              <p:cNvSpPr txBox="1"/>
              <p:nvPr/>
            </p:nvSpPr>
            <p:spPr>
              <a:xfrm>
                <a:off x="4351018" y="2011679"/>
                <a:ext cx="2827023" cy="821863"/>
              </a:xfrm>
              <a:prstGeom prst="rect">
                <a:avLst/>
              </a:prstGeom>
              <a:noFill/>
            </p:spPr>
            <p:txBody>
              <a:bodyPr wrap="square" rtlCol="0">
                <a:spAutoFit/>
              </a:bodyPr>
              <a:lstStyle/>
              <a:p>
                <a:pPr algn="ctr"/>
                <a:r>
                  <a:rPr lang="en-GB" sz="2400" b="1" dirty="0"/>
                  <a:t>Recover</a:t>
                </a:r>
              </a:p>
            </p:txBody>
          </p:sp>
        </p:grpSp>
        <p:sp>
          <p:nvSpPr>
            <p:cNvPr id="74" name="TextBox 73">
              <a:extLst>
                <a:ext uri="{FF2B5EF4-FFF2-40B4-BE49-F238E27FC236}">
                  <a16:creationId xmlns:a16="http://schemas.microsoft.com/office/drawing/2014/main" id="{9F6021E9-938D-4755-A069-06F602BE1C5C}"/>
                </a:ext>
              </a:extLst>
            </p:cNvPr>
            <p:cNvSpPr txBox="1"/>
            <p:nvPr/>
          </p:nvSpPr>
          <p:spPr>
            <a:xfrm>
              <a:off x="5072874" y="4776162"/>
              <a:ext cx="1298170" cy="461665"/>
            </a:xfrm>
            <a:prstGeom prst="rect">
              <a:avLst/>
            </a:prstGeom>
            <a:noFill/>
          </p:spPr>
          <p:txBody>
            <a:bodyPr wrap="square" rtlCol="0">
              <a:spAutoFit/>
            </a:bodyPr>
            <a:lstStyle/>
            <a:p>
              <a:pPr algn="ctr"/>
              <a:r>
                <a:rPr lang="en-GB" sz="2400" b="1" dirty="0"/>
                <a:t>Disposal</a:t>
              </a:r>
            </a:p>
          </p:txBody>
        </p:sp>
      </p:grpSp>
      <p:grpSp>
        <p:nvGrpSpPr>
          <p:cNvPr id="4" name="Group 3">
            <a:extLst>
              <a:ext uri="{FF2B5EF4-FFF2-40B4-BE49-F238E27FC236}">
                <a16:creationId xmlns:a16="http://schemas.microsoft.com/office/drawing/2014/main" id="{CBD39E51-73CF-457F-A372-513527B5F3CA}"/>
              </a:ext>
            </a:extLst>
          </p:cNvPr>
          <p:cNvGrpSpPr/>
          <p:nvPr/>
        </p:nvGrpSpPr>
        <p:grpSpPr>
          <a:xfrm>
            <a:off x="656841" y="2927283"/>
            <a:ext cx="2603116" cy="3443580"/>
            <a:chOff x="587108" y="2229768"/>
            <a:chExt cx="2603116" cy="3443580"/>
          </a:xfrm>
        </p:grpSpPr>
        <p:sp>
          <p:nvSpPr>
            <p:cNvPr id="3" name="TextBox 2">
              <a:extLst>
                <a:ext uri="{FF2B5EF4-FFF2-40B4-BE49-F238E27FC236}">
                  <a16:creationId xmlns:a16="http://schemas.microsoft.com/office/drawing/2014/main" id="{4FB38F49-AC26-4A56-8F8A-DA7441562D83}"/>
                </a:ext>
              </a:extLst>
            </p:cNvPr>
            <p:cNvSpPr txBox="1"/>
            <p:nvPr/>
          </p:nvSpPr>
          <p:spPr>
            <a:xfrm>
              <a:off x="587108" y="5304016"/>
              <a:ext cx="2603116" cy="369332"/>
            </a:xfrm>
            <a:prstGeom prst="rect">
              <a:avLst/>
            </a:prstGeom>
            <a:solidFill>
              <a:schemeClr val="accent5">
                <a:lumMod val="20000"/>
                <a:lumOff val="80000"/>
                <a:alpha val="50000"/>
              </a:schemeClr>
            </a:solidFill>
          </p:spPr>
          <p:txBody>
            <a:bodyPr wrap="square" rtlCol="0">
              <a:spAutoFit/>
            </a:bodyPr>
            <a:lstStyle/>
            <a:p>
              <a:pPr algn="ctr"/>
              <a:r>
                <a:rPr lang="en-GB" dirty="0">
                  <a:solidFill>
                    <a:srgbClr val="00547E"/>
                  </a:solidFill>
                  <a:latin typeface="Selawik" panose="020B0502040204020203" pitchFamily="34" charset="0"/>
                </a:rPr>
                <a:t>Least preferred option</a:t>
              </a:r>
            </a:p>
          </p:txBody>
        </p:sp>
        <p:sp>
          <p:nvSpPr>
            <p:cNvPr id="19" name="TextBox 18">
              <a:extLst>
                <a:ext uri="{FF2B5EF4-FFF2-40B4-BE49-F238E27FC236}">
                  <a16:creationId xmlns:a16="http://schemas.microsoft.com/office/drawing/2014/main" id="{A276B21B-BE60-4026-A1C6-336F8EFDAD43}"/>
                </a:ext>
              </a:extLst>
            </p:cNvPr>
            <p:cNvSpPr txBox="1"/>
            <p:nvPr/>
          </p:nvSpPr>
          <p:spPr>
            <a:xfrm>
              <a:off x="587108" y="2229768"/>
              <a:ext cx="2603116" cy="369332"/>
            </a:xfrm>
            <a:prstGeom prst="rect">
              <a:avLst/>
            </a:prstGeom>
            <a:solidFill>
              <a:schemeClr val="accent5">
                <a:lumMod val="20000"/>
                <a:lumOff val="80000"/>
                <a:alpha val="50000"/>
              </a:schemeClr>
            </a:solidFill>
          </p:spPr>
          <p:txBody>
            <a:bodyPr wrap="square" rtlCol="0">
              <a:spAutoFit/>
            </a:bodyPr>
            <a:lstStyle/>
            <a:p>
              <a:pPr algn="ctr"/>
              <a:r>
                <a:rPr lang="en-GB" dirty="0">
                  <a:solidFill>
                    <a:srgbClr val="00547E"/>
                  </a:solidFill>
                  <a:latin typeface="Selawik" panose="020B0502040204020203" pitchFamily="34" charset="0"/>
                </a:rPr>
                <a:t>Most preferred option</a:t>
              </a:r>
            </a:p>
          </p:txBody>
        </p:sp>
        <p:cxnSp>
          <p:nvCxnSpPr>
            <p:cNvPr id="10" name="Straight Arrow Connector 9">
              <a:extLst>
                <a:ext uri="{FF2B5EF4-FFF2-40B4-BE49-F238E27FC236}">
                  <a16:creationId xmlns:a16="http://schemas.microsoft.com/office/drawing/2014/main" id="{1C080259-9164-4ADC-BF45-D8877AC76365}"/>
                </a:ext>
              </a:extLst>
            </p:cNvPr>
            <p:cNvCxnSpPr/>
            <p:nvPr/>
          </p:nvCxnSpPr>
          <p:spPr>
            <a:xfrm>
              <a:off x="1888666" y="2872740"/>
              <a:ext cx="0" cy="2192982"/>
            </a:xfrm>
            <a:prstGeom prst="straightConnector1">
              <a:avLst/>
            </a:prstGeom>
            <a:ln w="38100">
              <a:solidFill>
                <a:srgbClr val="00547E"/>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9719CFA7-AB5C-41E2-A082-DD27660E19ED}"/>
              </a:ext>
            </a:extLst>
          </p:cNvPr>
          <p:cNvSpPr txBox="1"/>
          <p:nvPr/>
        </p:nvSpPr>
        <p:spPr>
          <a:xfrm>
            <a:off x="4061316" y="1749407"/>
            <a:ext cx="4069367" cy="707886"/>
          </a:xfrm>
          <a:prstGeom prst="rect">
            <a:avLst/>
          </a:prstGeom>
          <a:solidFill>
            <a:schemeClr val="accent5">
              <a:lumMod val="20000"/>
              <a:lumOff val="80000"/>
              <a:alpha val="50000"/>
            </a:schemeClr>
          </a:solidFill>
        </p:spPr>
        <p:txBody>
          <a:bodyPr wrap="square" rtlCol="0">
            <a:spAutoFit/>
          </a:bodyPr>
          <a:lstStyle/>
          <a:p>
            <a:pPr algn="ctr"/>
            <a:r>
              <a:rPr lang="en-GB" sz="4000" b="1" dirty="0">
                <a:solidFill>
                  <a:srgbClr val="00547E"/>
                </a:solidFill>
                <a:latin typeface="Selawik" panose="020B0502040204020203" pitchFamily="34" charset="0"/>
              </a:rPr>
              <a:t>Waste hierarchy</a:t>
            </a:r>
          </a:p>
        </p:txBody>
      </p:sp>
      <p:sp>
        <p:nvSpPr>
          <p:cNvPr id="26" name="Content Placeholder 2">
            <a:extLst>
              <a:ext uri="{FF2B5EF4-FFF2-40B4-BE49-F238E27FC236}">
                <a16:creationId xmlns:a16="http://schemas.microsoft.com/office/drawing/2014/main" id="{F015917F-58F5-4399-9CD7-4DA313F9BFD2}"/>
              </a:ext>
            </a:extLst>
          </p:cNvPr>
          <p:cNvSpPr>
            <a:spLocks noGrp="1"/>
          </p:cNvSpPr>
          <p:nvPr>
            <p:ph idx="1"/>
          </p:nvPr>
        </p:nvSpPr>
        <p:spPr>
          <a:xfrm>
            <a:off x="8394240" y="3577758"/>
            <a:ext cx="3678721" cy="2020048"/>
          </a:xfrm>
        </p:spPr>
        <p:txBody>
          <a:bodyPr>
            <a:normAutofit/>
          </a:bodyPr>
          <a:lstStyle/>
          <a:p>
            <a:pPr>
              <a:lnSpc>
                <a:spcPct val="150000"/>
              </a:lnSpc>
            </a:pPr>
            <a:r>
              <a:rPr lang="en-GB" sz="2400" dirty="0"/>
              <a:t>Why are the top options better than the bottom?</a:t>
            </a:r>
          </a:p>
        </p:txBody>
      </p:sp>
    </p:spTree>
    <p:extLst>
      <p:ext uri="{BB962C8B-B14F-4D97-AF65-F5344CB8AC3E}">
        <p14:creationId xmlns:p14="http://schemas.microsoft.com/office/powerpoint/2010/main" val="52107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52A4-98D3-441D-9EA0-737D84AC9BED}"/>
              </a:ext>
            </a:extLst>
          </p:cNvPr>
          <p:cNvSpPr>
            <a:spLocks noGrp="1"/>
          </p:cNvSpPr>
          <p:nvPr>
            <p:ph type="title"/>
          </p:nvPr>
        </p:nvSpPr>
        <p:spPr/>
        <p:txBody>
          <a:bodyPr/>
          <a:lstStyle/>
          <a:p>
            <a:r>
              <a:rPr lang="en-GB" dirty="0"/>
              <a:t>What can we do?</a:t>
            </a:r>
          </a:p>
        </p:txBody>
      </p:sp>
      <p:sp>
        <p:nvSpPr>
          <p:cNvPr id="3" name="Content Placeholder 2">
            <a:extLst>
              <a:ext uri="{FF2B5EF4-FFF2-40B4-BE49-F238E27FC236}">
                <a16:creationId xmlns:a16="http://schemas.microsoft.com/office/drawing/2014/main" id="{40E0908B-A00A-4951-8021-8ABF03049D5C}"/>
              </a:ext>
            </a:extLst>
          </p:cNvPr>
          <p:cNvSpPr>
            <a:spLocks noGrp="1"/>
          </p:cNvSpPr>
          <p:nvPr>
            <p:ph idx="1"/>
          </p:nvPr>
        </p:nvSpPr>
        <p:spPr>
          <a:xfrm>
            <a:off x="834796" y="1671480"/>
            <a:ext cx="10515600" cy="2216778"/>
          </a:xfrm>
        </p:spPr>
        <p:txBody>
          <a:bodyPr>
            <a:normAutofit fontScale="92500" lnSpcReduction="20000"/>
          </a:bodyPr>
          <a:lstStyle/>
          <a:p>
            <a:pPr>
              <a:lnSpc>
                <a:spcPct val="100000"/>
              </a:lnSpc>
            </a:pPr>
            <a:r>
              <a:rPr lang="en-GB" sz="3200" dirty="0"/>
              <a:t>How could we reduce, reuse or recycle plastic waste?</a:t>
            </a:r>
          </a:p>
          <a:p>
            <a:pPr>
              <a:lnSpc>
                <a:spcPct val="100000"/>
              </a:lnSpc>
            </a:pPr>
            <a:r>
              <a:rPr lang="en-GB" sz="3200" dirty="0"/>
              <a:t>What more information could we try to find out the plastic waste we produce?</a:t>
            </a:r>
          </a:p>
          <a:p>
            <a:pPr>
              <a:lnSpc>
                <a:spcPct val="100000"/>
              </a:lnSpc>
            </a:pPr>
            <a:r>
              <a:rPr lang="en-GB" sz="3200" dirty="0"/>
              <a:t>How could we raise awareness about plastic pollution and what people can do to tackle it?</a:t>
            </a:r>
          </a:p>
        </p:txBody>
      </p:sp>
      <p:grpSp>
        <p:nvGrpSpPr>
          <p:cNvPr id="4" name="Group 3">
            <a:extLst>
              <a:ext uri="{FF2B5EF4-FFF2-40B4-BE49-F238E27FC236}">
                <a16:creationId xmlns:a16="http://schemas.microsoft.com/office/drawing/2014/main" id="{9E0931D1-154A-4D5A-BAE4-3F02F4600678}"/>
              </a:ext>
            </a:extLst>
          </p:cNvPr>
          <p:cNvGrpSpPr/>
          <p:nvPr/>
        </p:nvGrpSpPr>
        <p:grpSpPr>
          <a:xfrm>
            <a:off x="4030371" y="3965418"/>
            <a:ext cx="4124449" cy="2824398"/>
            <a:chOff x="3101336" y="1889756"/>
            <a:chExt cx="5253994" cy="3566164"/>
          </a:xfrm>
        </p:grpSpPr>
        <p:sp>
          <p:nvSpPr>
            <p:cNvPr id="5" name="Isosceles Triangle 4">
              <a:extLst>
                <a:ext uri="{FF2B5EF4-FFF2-40B4-BE49-F238E27FC236}">
                  <a16:creationId xmlns:a16="http://schemas.microsoft.com/office/drawing/2014/main" id="{3B5C24FC-1476-4D7F-A209-47203458DB30}"/>
                </a:ext>
              </a:extLst>
            </p:cNvPr>
            <p:cNvSpPr/>
            <p:nvPr/>
          </p:nvSpPr>
          <p:spPr>
            <a:xfrm rot="10800000">
              <a:off x="3101340" y="1889760"/>
              <a:ext cx="5253990" cy="3566160"/>
            </a:xfrm>
            <a:prstGeom prst="triangle">
              <a:avLst/>
            </a:prstGeom>
            <a:solidFill>
              <a:srgbClr val="0078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nvGrpSpPr>
            <p:cNvPr id="6" name="Group 5">
              <a:extLst>
                <a:ext uri="{FF2B5EF4-FFF2-40B4-BE49-F238E27FC236}">
                  <a16:creationId xmlns:a16="http://schemas.microsoft.com/office/drawing/2014/main" id="{EAFEE287-4900-4765-A4CB-D703F88CCE5B}"/>
                </a:ext>
              </a:extLst>
            </p:cNvPr>
            <p:cNvGrpSpPr/>
            <p:nvPr/>
          </p:nvGrpSpPr>
          <p:grpSpPr>
            <a:xfrm>
              <a:off x="3101336" y="1889756"/>
              <a:ext cx="5253991" cy="693424"/>
              <a:chOff x="3101336" y="1889757"/>
              <a:chExt cx="5253991" cy="685802"/>
            </a:xfrm>
          </p:grpSpPr>
          <p:sp>
            <p:nvSpPr>
              <p:cNvPr id="17" name="Trapezoid 16">
                <a:extLst>
                  <a:ext uri="{FF2B5EF4-FFF2-40B4-BE49-F238E27FC236}">
                    <a16:creationId xmlns:a16="http://schemas.microsoft.com/office/drawing/2014/main" id="{45C45AA1-527D-4306-AC83-DE45A02507F3}"/>
                  </a:ext>
                </a:extLst>
              </p:cNvPr>
              <p:cNvSpPr/>
              <p:nvPr/>
            </p:nvSpPr>
            <p:spPr>
              <a:xfrm rot="10800000">
                <a:off x="3101336" y="1889757"/>
                <a:ext cx="5253991" cy="685802"/>
              </a:xfrm>
              <a:prstGeom prst="trapezoid">
                <a:avLst>
                  <a:gd name="adj" fmla="val 73777"/>
                </a:avLst>
              </a:prstGeom>
              <a:solidFill>
                <a:srgbClr val="0078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8" name="TextBox 17">
                <a:extLst>
                  <a:ext uri="{FF2B5EF4-FFF2-40B4-BE49-F238E27FC236}">
                    <a16:creationId xmlns:a16="http://schemas.microsoft.com/office/drawing/2014/main" id="{E9F554C3-16C2-4FF6-9842-328DCE8235CB}"/>
                  </a:ext>
                </a:extLst>
              </p:cNvPr>
              <p:cNvSpPr txBox="1"/>
              <p:nvPr/>
            </p:nvSpPr>
            <p:spPr>
              <a:xfrm>
                <a:off x="4351018" y="2011679"/>
                <a:ext cx="2827022" cy="461203"/>
              </a:xfrm>
              <a:prstGeom prst="rect">
                <a:avLst/>
              </a:prstGeom>
              <a:noFill/>
            </p:spPr>
            <p:txBody>
              <a:bodyPr wrap="square" rtlCol="0">
                <a:spAutoFit/>
              </a:bodyPr>
              <a:lstStyle/>
              <a:p>
                <a:pPr algn="ctr"/>
                <a:r>
                  <a:rPr lang="en-GB" b="1" dirty="0"/>
                  <a:t>Reduce</a:t>
                </a:r>
              </a:p>
            </p:txBody>
          </p:sp>
        </p:grpSp>
        <p:grpSp>
          <p:nvGrpSpPr>
            <p:cNvPr id="7" name="Group 6">
              <a:extLst>
                <a:ext uri="{FF2B5EF4-FFF2-40B4-BE49-F238E27FC236}">
                  <a16:creationId xmlns:a16="http://schemas.microsoft.com/office/drawing/2014/main" id="{4438CA93-483B-4D3A-B092-1036BC98F669}"/>
                </a:ext>
              </a:extLst>
            </p:cNvPr>
            <p:cNvGrpSpPr/>
            <p:nvPr/>
          </p:nvGrpSpPr>
          <p:grpSpPr>
            <a:xfrm>
              <a:off x="3611879" y="2584134"/>
              <a:ext cx="4229101" cy="693424"/>
              <a:chOff x="3101336" y="1889757"/>
              <a:chExt cx="5253991" cy="685802"/>
            </a:xfrm>
          </p:grpSpPr>
          <p:sp>
            <p:nvSpPr>
              <p:cNvPr id="15" name="Trapezoid 14">
                <a:extLst>
                  <a:ext uri="{FF2B5EF4-FFF2-40B4-BE49-F238E27FC236}">
                    <a16:creationId xmlns:a16="http://schemas.microsoft.com/office/drawing/2014/main" id="{752380D2-307C-4EC4-B737-32CB15CC18ED}"/>
                  </a:ext>
                </a:extLst>
              </p:cNvPr>
              <p:cNvSpPr/>
              <p:nvPr/>
            </p:nvSpPr>
            <p:spPr>
              <a:xfrm rot="10800000">
                <a:off x="3101336" y="1889757"/>
                <a:ext cx="5253991" cy="685802"/>
              </a:xfrm>
              <a:prstGeom prst="trapezoid">
                <a:avLst>
                  <a:gd name="adj" fmla="val 73777"/>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6" name="TextBox 15">
                <a:extLst>
                  <a:ext uri="{FF2B5EF4-FFF2-40B4-BE49-F238E27FC236}">
                    <a16:creationId xmlns:a16="http://schemas.microsoft.com/office/drawing/2014/main" id="{1FB87FA6-63F1-4618-9737-102813549681}"/>
                  </a:ext>
                </a:extLst>
              </p:cNvPr>
              <p:cNvSpPr txBox="1"/>
              <p:nvPr/>
            </p:nvSpPr>
            <p:spPr>
              <a:xfrm>
                <a:off x="4351018" y="2011679"/>
                <a:ext cx="2827022" cy="461203"/>
              </a:xfrm>
              <a:prstGeom prst="rect">
                <a:avLst/>
              </a:prstGeom>
              <a:noFill/>
            </p:spPr>
            <p:txBody>
              <a:bodyPr wrap="square" rtlCol="0">
                <a:spAutoFit/>
              </a:bodyPr>
              <a:lstStyle/>
              <a:p>
                <a:pPr algn="ctr"/>
                <a:r>
                  <a:rPr lang="en-GB" b="1" dirty="0"/>
                  <a:t>Reuse</a:t>
                </a:r>
                <a:endParaRPr lang="en-GB" sz="2800" b="1" dirty="0"/>
              </a:p>
            </p:txBody>
          </p:sp>
        </p:grpSp>
        <p:grpSp>
          <p:nvGrpSpPr>
            <p:cNvPr id="8" name="Group 7">
              <a:extLst>
                <a:ext uri="{FF2B5EF4-FFF2-40B4-BE49-F238E27FC236}">
                  <a16:creationId xmlns:a16="http://schemas.microsoft.com/office/drawing/2014/main" id="{235FB86F-4AB3-4543-B89B-A2AD95061B71}"/>
                </a:ext>
              </a:extLst>
            </p:cNvPr>
            <p:cNvGrpSpPr/>
            <p:nvPr/>
          </p:nvGrpSpPr>
          <p:grpSpPr>
            <a:xfrm>
              <a:off x="4122421" y="3277555"/>
              <a:ext cx="3215644" cy="693424"/>
              <a:chOff x="3101336" y="1889757"/>
              <a:chExt cx="5253991" cy="685802"/>
            </a:xfrm>
          </p:grpSpPr>
          <p:sp>
            <p:nvSpPr>
              <p:cNvPr id="13" name="Trapezoid 12">
                <a:extLst>
                  <a:ext uri="{FF2B5EF4-FFF2-40B4-BE49-F238E27FC236}">
                    <a16:creationId xmlns:a16="http://schemas.microsoft.com/office/drawing/2014/main" id="{4CCD7D13-A423-4A51-AF68-E5805D208EC9}"/>
                  </a:ext>
                </a:extLst>
              </p:cNvPr>
              <p:cNvSpPr/>
              <p:nvPr/>
            </p:nvSpPr>
            <p:spPr>
              <a:xfrm rot="10800000">
                <a:off x="3101336" y="1889757"/>
                <a:ext cx="5253991" cy="685802"/>
              </a:xfrm>
              <a:prstGeom prst="trapezoid">
                <a:avLst>
                  <a:gd name="adj" fmla="val 73777"/>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4" name="TextBox 13">
                <a:extLst>
                  <a:ext uri="{FF2B5EF4-FFF2-40B4-BE49-F238E27FC236}">
                    <a16:creationId xmlns:a16="http://schemas.microsoft.com/office/drawing/2014/main" id="{C37141EA-C278-462A-8B8C-E4D6C67F31CE}"/>
                  </a:ext>
                </a:extLst>
              </p:cNvPr>
              <p:cNvSpPr txBox="1"/>
              <p:nvPr/>
            </p:nvSpPr>
            <p:spPr>
              <a:xfrm>
                <a:off x="4351018" y="2011679"/>
                <a:ext cx="2827021" cy="461203"/>
              </a:xfrm>
              <a:prstGeom prst="rect">
                <a:avLst/>
              </a:prstGeom>
              <a:noFill/>
            </p:spPr>
            <p:txBody>
              <a:bodyPr wrap="square" rtlCol="0">
                <a:spAutoFit/>
              </a:bodyPr>
              <a:lstStyle/>
              <a:p>
                <a:pPr algn="ctr"/>
                <a:r>
                  <a:rPr lang="en-GB" b="1" dirty="0"/>
                  <a:t>Recycle</a:t>
                </a:r>
              </a:p>
            </p:txBody>
          </p:sp>
        </p:grpSp>
        <p:grpSp>
          <p:nvGrpSpPr>
            <p:cNvPr id="9" name="Group 8">
              <a:extLst>
                <a:ext uri="{FF2B5EF4-FFF2-40B4-BE49-F238E27FC236}">
                  <a16:creationId xmlns:a16="http://schemas.microsoft.com/office/drawing/2014/main" id="{4AFFE6EA-0F69-4768-96A2-E2BCAFD3C6C7}"/>
                </a:ext>
              </a:extLst>
            </p:cNvPr>
            <p:cNvGrpSpPr/>
            <p:nvPr/>
          </p:nvGrpSpPr>
          <p:grpSpPr>
            <a:xfrm>
              <a:off x="4633027" y="3970976"/>
              <a:ext cx="2186873" cy="693424"/>
              <a:chOff x="3101336" y="1889757"/>
              <a:chExt cx="5253991" cy="685802"/>
            </a:xfrm>
          </p:grpSpPr>
          <p:sp>
            <p:nvSpPr>
              <p:cNvPr id="11" name="Trapezoid 10">
                <a:extLst>
                  <a:ext uri="{FF2B5EF4-FFF2-40B4-BE49-F238E27FC236}">
                    <a16:creationId xmlns:a16="http://schemas.microsoft.com/office/drawing/2014/main" id="{A51C4DFB-F809-4627-8B72-49D580D6FE6C}"/>
                  </a:ext>
                </a:extLst>
              </p:cNvPr>
              <p:cNvSpPr/>
              <p:nvPr/>
            </p:nvSpPr>
            <p:spPr>
              <a:xfrm rot="10800000">
                <a:off x="3101336" y="1889757"/>
                <a:ext cx="5253991" cy="685802"/>
              </a:xfrm>
              <a:prstGeom prst="trapezoid">
                <a:avLst>
                  <a:gd name="adj" fmla="val 73777"/>
                </a:avLst>
              </a:prstGeom>
              <a:solidFill>
                <a:srgbClr val="95C67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2" name="TextBox 11">
                <a:extLst>
                  <a:ext uri="{FF2B5EF4-FFF2-40B4-BE49-F238E27FC236}">
                    <a16:creationId xmlns:a16="http://schemas.microsoft.com/office/drawing/2014/main" id="{0F1CEACB-385A-4160-A42C-971E1393CABC}"/>
                  </a:ext>
                </a:extLst>
              </p:cNvPr>
              <p:cNvSpPr txBox="1"/>
              <p:nvPr/>
            </p:nvSpPr>
            <p:spPr>
              <a:xfrm>
                <a:off x="4231200" y="2011677"/>
                <a:ext cx="3118870" cy="461203"/>
              </a:xfrm>
              <a:prstGeom prst="rect">
                <a:avLst/>
              </a:prstGeom>
              <a:noFill/>
            </p:spPr>
            <p:txBody>
              <a:bodyPr wrap="square" rtlCol="0">
                <a:spAutoFit/>
              </a:bodyPr>
              <a:lstStyle/>
              <a:p>
                <a:pPr algn="ctr"/>
                <a:r>
                  <a:rPr lang="en-GB" b="1" dirty="0"/>
                  <a:t>Recover</a:t>
                </a:r>
              </a:p>
            </p:txBody>
          </p:sp>
        </p:grpSp>
        <p:sp>
          <p:nvSpPr>
            <p:cNvPr id="10" name="TextBox 9">
              <a:extLst>
                <a:ext uri="{FF2B5EF4-FFF2-40B4-BE49-F238E27FC236}">
                  <a16:creationId xmlns:a16="http://schemas.microsoft.com/office/drawing/2014/main" id="{4FFFEF62-F442-4121-9DEC-5A1A9CD06193}"/>
                </a:ext>
              </a:extLst>
            </p:cNvPr>
            <p:cNvSpPr txBox="1"/>
            <p:nvPr/>
          </p:nvSpPr>
          <p:spPr>
            <a:xfrm>
              <a:off x="5072874" y="4776161"/>
              <a:ext cx="1298170" cy="466329"/>
            </a:xfrm>
            <a:prstGeom prst="rect">
              <a:avLst/>
            </a:prstGeom>
            <a:noFill/>
          </p:spPr>
          <p:txBody>
            <a:bodyPr wrap="square" rtlCol="0">
              <a:spAutoFit/>
            </a:bodyPr>
            <a:lstStyle/>
            <a:p>
              <a:pPr algn="ctr"/>
              <a:r>
                <a:rPr lang="en-GB" b="1" dirty="0"/>
                <a:t>Disposal</a:t>
              </a:r>
            </a:p>
          </p:txBody>
        </p:sp>
      </p:grpSp>
      <p:sp>
        <p:nvSpPr>
          <p:cNvPr id="20" name="Content Placeholder 2">
            <a:extLst>
              <a:ext uri="{FF2B5EF4-FFF2-40B4-BE49-F238E27FC236}">
                <a16:creationId xmlns:a16="http://schemas.microsoft.com/office/drawing/2014/main" id="{88710257-1953-4029-9E05-6AC48A48B3BA}"/>
              </a:ext>
            </a:extLst>
          </p:cNvPr>
          <p:cNvSpPr txBox="1">
            <a:spLocks/>
          </p:cNvSpPr>
          <p:nvPr/>
        </p:nvSpPr>
        <p:spPr>
          <a:xfrm>
            <a:off x="834796" y="4628755"/>
            <a:ext cx="3311499" cy="1131715"/>
          </a:xfrm>
          <a:prstGeom prst="rect">
            <a:avLst/>
          </a:prstGeom>
          <a:solidFill>
            <a:schemeClr val="accent5">
              <a:lumMod val="20000"/>
              <a:lumOff val="80000"/>
              <a:alpha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rgbClr val="00547E"/>
                </a:solidFill>
                <a:latin typeface="Selawik" panose="020B0502040204020203" pitchFamily="34" charset="0"/>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400" kern="1200">
                <a:solidFill>
                  <a:srgbClr val="00547E"/>
                </a:solidFill>
                <a:latin typeface="Selawik" panose="020B0502040204020203" pitchFamily="34" charset="0"/>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rgbClr val="00547E"/>
                </a:solidFill>
                <a:latin typeface="Selawik" panose="020B0502040204020203" pitchFamily="34" charset="0"/>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rgbClr val="00547E"/>
                </a:solidFill>
                <a:latin typeface="Selawik" panose="020B0502040204020203" pitchFamily="34" charset="0"/>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800" kern="1200">
                <a:solidFill>
                  <a:srgbClr val="00547E"/>
                </a:solidFill>
                <a:latin typeface="Selawik"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3200" dirty="0"/>
              <a:t>Remember the waste hierarchy!</a:t>
            </a:r>
          </a:p>
        </p:txBody>
      </p:sp>
    </p:spTree>
    <p:extLst>
      <p:ext uri="{BB962C8B-B14F-4D97-AF65-F5344CB8AC3E}">
        <p14:creationId xmlns:p14="http://schemas.microsoft.com/office/powerpoint/2010/main" val="64092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7E10-0E8E-48A1-B6CB-862249A5B609}"/>
              </a:ext>
            </a:extLst>
          </p:cNvPr>
          <p:cNvSpPr>
            <a:spLocks noGrp="1"/>
          </p:cNvSpPr>
          <p:nvPr>
            <p:ph type="title"/>
          </p:nvPr>
        </p:nvSpPr>
        <p:spPr>
          <a:xfrm>
            <a:off x="838200" y="346647"/>
            <a:ext cx="9998798" cy="1325563"/>
          </a:xfrm>
        </p:spPr>
        <p:txBody>
          <a:bodyPr/>
          <a:lstStyle/>
          <a:p>
            <a:r>
              <a:rPr lang="en-GB" b="1" dirty="0"/>
              <a:t>Lesson Objectives</a:t>
            </a:r>
          </a:p>
        </p:txBody>
      </p:sp>
      <p:sp>
        <p:nvSpPr>
          <p:cNvPr id="3" name="Content Placeholder 2">
            <a:extLst>
              <a:ext uri="{FF2B5EF4-FFF2-40B4-BE49-F238E27FC236}">
                <a16:creationId xmlns:a16="http://schemas.microsoft.com/office/drawing/2014/main" id="{A43636B0-7A48-4A43-9CE8-A832F414E200}"/>
              </a:ext>
            </a:extLst>
          </p:cNvPr>
          <p:cNvSpPr>
            <a:spLocks noGrp="1"/>
          </p:cNvSpPr>
          <p:nvPr>
            <p:ph idx="1"/>
          </p:nvPr>
        </p:nvSpPr>
        <p:spPr>
          <a:xfrm>
            <a:off x="838200" y="2296405"/>
            <a:ext cx="10515600" cy="3171888"/>
          </a:xfrm>
          <a:solidFill>
            <a:schemeClr val="accent5">
              <a:lumMod val="20000"/>
              <a:lumOff val="80000"/>
              <a:alpha val="50000"/>
            </a:schemeClr>
          </a:solidFill>
        </p:spPr>
        <p:txBody>
          <a:bodyPr>
            <a:normAutofit/>
          </a:bodyPr>
          <a:lstStyle/>
          <a:p>
            <a:pPr>
              <a:buBlip>
                <a:blip r:embed="rId3">
                  <a:extLst>
                    <a:ext uri="{96DAC541-7B7A-43D3-8B79-37D633B846F1}">
                      <asvg:svgBlip xmlns:asvg="http://schemas.microsoft.com/office/drawing/2016/SVG/main" r:embed="rId4"/>
                    </a:ext>
                  </a:extLst>
                </a:blip>
              </a:buBlip>
            </a:pPr>
            <a:r>
              <a:rPr lang="en-GB" sz="3200" dirty="0">
                <a:solidFill>
                  <a:srgbClr val="00547E"/>
                </a:solidFill>
              </a:rPr>
              <a:t>Understand what plastic is and what impact it can have on the environment</a:t>
            </a:r>
          </a:p>
          <a:p>
            <a:pPr>
              <a:buBlip>
                <a:blip r:embed="rId3">
                  <a:extLst>
                    <a:ext uri="{96DAC541-7B7A-43D3-8B79-37D633B846F1}">
                      <asvg:svgBlip xmlns:asvg="http://schemas.microsoft.com/office/drawing/2016/SVG/main" r:embed="rId4"/>
                    </a:ext>
                  </a:extLst>
                </a:blip>
              </a:buBlip>
            </a:pPr>
            <a:r>
              <a:rPr lang="en-GB" sz="3200" dirty="0"/>
              <a:t>Understand what happens to waste in Suffolk</a:t>
            </a:r>
            <a:endParaRPr lang="en-GB" sz="3200" dirty="0">
              <a:solidFill>
                <a:srgbClr val="00547E"/>
              </a:solidFill>
            </a:endParaRPr>
          </a:p>
          <a:p>
            <a:pPr>
              <a:buBlip>
                <a:blip r:embed="rId3">
                  <a:extLst>
                    <a:ext uri="{96DAC541-7B7A-43D3-8B79-37D633B846F1}">
                      <asvg:svgBlip xmlns:asvg="http://schemas.microsoft.com/office/drawing/2016/SVG/main" r:embed="rId4"/>
                    </a:ext>
                  </a:extLst>
                </a:blip>
              </a:buBlip>
            </a:pPr>
            <a:r>
              <a:rPr lang="en-GB" sz="3200" dirty="0">
                <a:solidFill>
                  <a:srgbClr val="00547E"/>
                </a:solidFill>
              </a:rPr>
              <a:t>Plan activities which will help to raise awareness of plastic pollution </a:t>
            </a:r>
          </a:p>
        </p:txBody>
      </p:sp>
    </p:spTree>
    <p:extLst>
      <p:ext uri="{BB962C8B-B14F-4D97-AF65-F5344CB8AC3E}">
        <p14:creationId xmlns:p14="http://schemas.microsoft.com/office/powerpoint/2010/main" val="400998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Plastic Hurts the World">
            <a:hlinkClick r:id="" action="ppaction://media"/>
            <a:extLst>
              <a:ext uri="{FF2B5EF4-FFF2-40B4-BE49-F238E27FC236}">
                <a16:creationId xmlns:a16="http://schemas.microsoft.com/office/drawing/2014/main" id="{F57A019E-E618-4A4D-B91D-8CDB669C44CF}"/>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763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DC9E-32C2-462E-A2AC-8DC2081E994E}"/>
              </a:ext>
            </a:extLst>
          </p:cNvPr>
          <p:cNvSpPr>
            <a:spLocks noGrp="1"/>
          </p:cNvSpPr>
          <p:nvPr>
            <p:ph type="title"/>
          </p:nvPr>
        </p:nvSpPr>
        <p:spPr/>
        <p:txBody>
          <a:bodyPr/>
          <a:lstStyle/>
          <a:p>
            <a:r>
              <a:rPr lang="en-GB" b="1" dirty="0">
                <a:solidFill>
                  <a:srgbClr val="00547E"/>
                </a:solidFill>
              </a:rPr>
              <a:t>Questions from the video</a:t>
            </a:r>
          </a:p>
        </p:txBody>
      </p:sp>
      <p:sp>
        <p:nvSpPr>
          <p:cNvPr id="3" name="Content Placeholder 2">
            <a:extLst>
              <a:ext uri="{FF2B5EF4-FFF2-40B4-BE49-F238E27FC236}">
                <a16:creationId xmlns:a16="http://schemas.microsoft.com/office/drawing/2014/main" id="{7C59F691-330C-476D-8466-F10B2230AC49}"/>
              </a:ext>
            </a:extLst>
          </p:cNvPr>
          <p:cNvSpPr>
            <a:spLocks noGrp="1"/>
          </p:cNvSpPr>
          <p:nvPr>
            <p:ph idx="1"/>
          </p:nvPr>
        </p:nvSpPr>
        <p:spPr>
          <a:xfrm>
            <a:off x="838200" y="2269244"/>
            <a:ext cx="9546126" cy="2882178"/>
          </a:xfrm>
        </p:spPr>
        <p:txBody>
          <a:bodyPr>
            <a:normAutofit/>
          </a:bodyPr>
          <a:lstStyle/>
          <a:p>
            <a:pPr>
              <a:lnSpc>
                <a:spcPct val="150000"/>
              </a:lnSpc>
              <a:buBlip>
                <a:blip r:embed="rId3">
                  <a:extLst>
                    <a:ext uri="{96DAC541-7B7A-43D3-8B79-37D633B846F1}">
                      <asvg:svgBlip xmlns:asvg="http://schemas.microsoft.com/office/drawing/2016/SVG/main" r:embed="rId4"/>
                    </a:ext>
                  </a:extLst>
                </a:blip>
              </a:buBlip>
            </a:pPr>
            <a:r>
              <a:rPr lang="en-GB" sz="3600" dirty="0"/>
              <a:t>What is plastic?</a:t>
            </a:r>
          </a:p>
          <a:p>
            <a:pPr>
              <a:lnSpc>
                <a:spcPct val="150000"/>
              </a:lnSpc>
              <a:buBlip>
                <a:blip r:embed="rId3">
                  <a:extLst>
                    <a:ext uri="{96DAC541-7B7A-43D3-8B79-37D633B846F1}">
                      <asvg:svgBlip xmlns:asvg="http://schemas.microsoft.com/office/drawing/2016/SVG/main" r:embed="rId4"/>
                    </a:ext>
                  </a:extLst>
                </a:blip>
              </a:buBlip>
            </a:pPr>
            <a:r>
              <a:rPr lang="en-GB" sz="3600" dirty="0"/>
              <a:t>How do we use plastics? </a:t>
            </a:r>
          </a:p>
          <a:p>
            <a:pPr>
              <a:lnSpc>
                <a:spcPct val="150000"/>
              </a:lnSpc>
              <a:buBlip>
                <a:blip r:embed="rId3">
                  <a:extLst>
                    <a:ext uri="{96DAC541-7B7A-43D3-8B79-37D633B846F1}">
                      <asvg:svgBlip xmlns:asvg="http://schemas.microsoft.com/office/drawing/2016/SVG/main" r:embed="rId4"/>
                    </a:ext>
                  </a:extLst>
                </a:blip>
              </a:buBlip>
            </a:pPr>
            <a:r>
              <a:rPr lang="en-GB" sz="3600" dirty="0"/>
              <a:t>Why do we use plastics?</a:t>
            </a:r>
            <a:endParaRPr lang="en-GB" dirty="0"/>
          </a:p>
        </p:txBody>
      </p:sp>
    </p:spTree>
    <p:extLst>
      <p:ext uri="{BB962C8B-B14F-4D97-AF65-F5344CB8AC3E}">
        <p14:creationId xmlns:p14="http://schemas.microsoft.com/office/powerpoint/2010/main" val="266038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lastic bottle clipart">
            <a:extLst>
              <a:ext uri="{FF2B5EF4-FFF2-40B4-BE49-F238E27FC236}">
                <a16:creationId xmlns:a16="http://schemas.microsoft.com/office/drawing/2014/main" id="{3D28BE57-3AE2-4556-8782-E318B993C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85" y="2055136"/>
            <a:ext cx="2812487" cy="4650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clipground.com/images/strau-clipart-13.jpg">
            <a:extLst>
              <a:ext uri="{FF2B5EF4-FFF2-40B4-BE49-F238E27FC236}">
                <a16:creationId xmlns:a16="http://schemas.microsoft.com/office/drawing/2014/main" id="{33165CF5-7A27-4084-AADC-62F6458E5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933" y="2555"/>
            <a:ext cx="4964059" cy="3197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plastic bag clipart">
            <a:extLst>
              <a:ext uri="{FF2B5EF4-FFF2-40B4-BE49-F238E27FC236}">
                <a16:creationId xmlns:a16="http://schemas.microsoft.com/office/drawing/2014/main" id="{4122F843-8C0D-4393-ADD8-97A8123068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0389" y="2946630"/>
            <a:ext cx="2900908" cy="3759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plastic coffee clipart">
            <a:extLst>
              <a:ext uri="{FF2B5EF4-FFF2-40B4-BE49-F238E27FC236}">
                <a16:creationId xmlns:a16="http://schemas.microsoft.com/office/drawing/2014/main" id="{BDF020DA-9E6D-4F5F-B298-1989D7DBAA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24157" y="3199630"/>
            <a:ext cx="2399442" cy="36583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AE7092-91F8-48EA-8A66-E70D62A84CD8}"/>
              </a:ext>
            </a:extLst>
          </p:cNvPr>
          <p:cNvSpPr txBox="1"/>
          <p:nvPr/>
        </p:nvSpPr>
        <p:spPr>
          <a:xfrm>
            <a:off x="166285" y="577280"/>
            <a:ext cx="7103648" cy="1200329"/>
          </a:xfrm>
          <a:prstGeom prst="rect">
            <a:avLst/>
          </a:prstGeom>
          <a:noFill/>
        </p:spPr>
        <p:txBody>
          <a:bodyPr wrap="square" rtlCol="0">
            <a:spAutoFit/>
          </a:bodyPr>
          <a:lstStyle/>
          <a:p>
            <a:pPr marL="571500" indent="-571500">
              <a:buBlip>
                <a:blip r:embed="rId7">
                  <a:extLst>
                    <a:ext uri="{96DAC541-7B7A-43D3-8B79-37D633B846F1}">
                      <asvg:svgBlip xmlns:asvg="http://schemas.microsoft.com/office/drawing/2016/SVG/main" r:embed="rId8"/>
                    </a:ext>
                  </a:extLst>
                </a:blip>
              </a:buBlip>
            </a:pPr>
            <a:r>
              <a:rPr lang="en-GB" sz="3600" b="1" dirty="0">
                <a:solidFill>
                  <a:srgbClr val="00547E"/>
                </a:solidFill>
                <a:latin typeface="Selawik" panose="020B0502040204020203" pitchFamily="34" charset="0"/>
              </a:rPr>
              <a:t>What are single-use plastics?</a:t>
            </a:r>
          </a:p>
          <a:p>
            <a:pPr marL="571500" indent="-571500">
              <a:buBlip>
                <a:blip r:embed="rId7">
                  <a:extLst>
                    <a:ext uri="{96DAC541-7B7A-43D3-8B79-37D633B846F1}">
                      <asvg:svgBlip xmlns:asvg="http://schemas.microsoft.com/office/drawing/2016/SVG/main" r:embed="rId8"/>
                    </a:ext>
                  </a:extLst>
                </a:blip>
              </a:buBlip>
            </a:pPr>
            <a:r>
              <a:rPr lang="en-GB" sz="3600" b="1" dirty="0">
                <a:solidFill>
                  <a:srgbClr val="00547E"/>
                </a:solidFill>
                <a:latin typeface="Selawik" panose="020B0502040204020203" pitchFamily="34" charset="0"/>
              </a:rPr>
              <a:t>Why are they criticised?</a:t>
            </a:r>
          </a:p>
        </p:txBody>
      </p:sp>
    </p:spTree>
    <p:extLst>
      <p:ext uri="{BB962C8B-B14F-4D97-AF65-F5344CB8AC3E}">
        <p14:creationId xmlns:p14="http://schemas.microsoft.com/office/powerpoint/2010/main" val="285451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5F25-F694-4009-9F66-26B6E6AE3A0E}"/>
              </a:ext>
            </a:extLst>
          </p:cNvPr>
          <p:cNvSpPr>
            <a:spLocks noGrp="1"/>
          </p:cNvSpPr>
          <p:nvPr>
            <p:ph type="title"/>
          </p:nvPr>
        </p:nvSpPr>
        <p:spPr/>
        <p:txBody>
          <a:bodyPr/>
          <a:lstStyle/>
          <a:p>
            <a:r>
              <a:rPr lang="en-GB" dirty="0"/>
              <a:t>Questions from the video</a:t>
            </a:r>
          </a:p>
        </p:txBody>
      </p:sp>
      <p:sp>
        <p:nvSpPr>
          <p:cNvPr id="3" name="Content Placeholder 2">
            <a:extLst>
              <a:ext uri="{FF2B5EF4-FFF2-40B4-BE49-F238E27FC236}">
                <a16:creationId xmlns:a16="http://schemas.microsoft.com/office/drawing/2014/main" id="{86015A53-F5D5-4804-ABD2-2C8B465EAEC8}"/>
              </a:ext>
            </a:extLst>
          </p:cNvPr>
          <p:cNvSpPr>
            <a:spLocks noGrp="1"/>
          </p:cNvSpPr>
          <p:nvPr>
            <p:ph idx="1"/>
          </p:nvPr>
        </p:nvSpPr>
        <p:spPr>
          <a:xfrm>
            <a:off x="838200" y="1582047"/>
            <a:ext cx="10515600" cy="1695307"/>
          </a:xfrm>
        </p:spPr>
        <p:txBody>
          <a:bodyPr>
            <a:normAutofit/>
          </a:bodyPr>
          <a:lstStyle/>
          <a:p>
            <a:pPr>
              <a:lnSpc>
                <a:spcPct val="150000"/>
              </a:lnSpc>
            </a:pPr>
            <a:r>
              <a:rPr lang="en-GB" sz="3200" dirty="0"/>
              <a:t>What is the environmental impact of plastic?</a:t>
            </a:r>
          </a:p>
          <a:p>
            <a:pPr>
              <a:lnSpc>
                <a:spcPct val="150000"/>
              </a:lnSpc>
            </a:pPr>
            <a:r>
              <a:rPr lang="en-GB" sz="3200" dirty="0"/>
              <a:t>Why does plastic cause these problems?</a:t>
            </a:r>
          </a:p>
        </p:txBody>
      </p:sp>
      <p:pic>
        <p:nvPicPr>
          <p:cNvPr id="4" name="Picture 3">
            <a:extLst>
              <a:ext uri="{FF2B5EF4-FFF2-40B4-BE49-F238E27FC236}">
                <a16:creationId xmlns:a16="http://schemas.microsoft.com/office/drawing/2014/main" id="{321816BD-7BF1-4D7E-807F-267D90D8FFAC}"/>
              </a:ext>
            </a:extLst>
          </p:cNvPr>
          <p:cNvPicPr>
            <a:picLocks noChangeAspect="1"/>
          </p:cNvPicPr>
          <p:nvPr/>
        </p:nvPicPr>
        <p:blipFill rotWithShape="1">
          <a:blip r:embed="rId3"/>
          <a:srcRect l="26658" t="35777" r="42154" b="12705"/>
          <a:stretch/>
        </p:blipFill>
        <p:spPr>
          <a:xfrm>
            <a:off x="5109165" y="3297726"/>
            <a:ext cx="3802456" cy="3533115"/>
          </a:xfrm>
          <a:prstGeom prst="rect">
            <a:avLst/>
          </a:prstGeom>
        </p:spPr>
      </p:pic>
      <p:sp>
        <p:nvSpPr>
          <p:cNvPr id="5" name="Content Placeholder 2">
            <a:extLst>
              <a:ext uri="{FF2B5EF4-FFF2-40B4-BE49-F238E27FC236}">
                <a16:creationId xmlns:a16="http://schemas.microsoft.com/office/drawing/2014/main" id="{608309B4-5909-4A7E-AA8E-54C4B367724B}"/>
              </a:ext>
            </a:extLst>
          </p:cNvPr>
          <p:cNvSpPr txBox="1">
            <a:spLocks/>
          </p:cNvSpPr>
          <p:nvPr/>
        </p:nvSpPr>
        <p:spPr>
          <a:xfrm>
            <a:off x="492658" y="4124562"/>
            <a:ext cx="4015967" cy="1695307"/>
          </a:xfrm>
          <a:prstGeom prst="rect">
            <a:avLst/>
          </a:prstGeom>
          <a:solidFill>
            <a:schemeClr val="accent5">
              <a:lumMod val="20000"/>
              <a:lumOff val="80000"/>
              <a:alpha val="5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800" kern="1200">
                <a:solidFill>
                  <a:srgbClr val="00547E"/>
                </a:solidFill>
                <a:latin typeface="Selawik" panose="020B0502040204020203" pitchFamily="34" charset="0"/>
                <a:ea typeface="+mn-ea"/>
                <a:cs typeface="+mn-cs"/>
              </a:defRPr>
            </a:lvl1pPr>
            <a:lvl2pPr marL="6858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2400" kern="1200">
                <a:solidFill>
                  <a:srgbClr val="00547E"/>
                </a:solidFill>
                <a:latin typeface="Selawik" panose="020B0502040204020203" pitchFamily="34" charset="0"/>
                <a:ea typeface="+mn-ea"/>
                <a:cs typeface="+mn-cs"/>
              </a:defRPr>
            </a:lvl2pPr>
            <a:lvl3pPr marL="11430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2000" kern="1200">
                <a:solidFill>
                  <a:srgbClr val="00547E"/>
                </a:solidFill>
                <a:latin typeface="Selawik" panose="020B0502040204020203" pitchFamily="34" charset="0"/>
                <a:ea typeface="+mn-ea"/>
                <a:cs typeface="+mn-cs"/>
              </a:defRPr>
            </a:lvl3pPr>
            <a:lvl4pPr marL="16002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800" kern="1200">
                <a:solidFill>
                  <a:srgbClr val="00547E"/>
                </a:solidFill>
                <a:latin typeface="Selawik" panose="020B0502040204020203" pitchFamily="34" charset="0"/>
                <a:ea typeface="+mn-ea"/>
                <a:cs typeface="+mn-cs"/>
              </a:defRPr>
            </a:lvl4pPr>
            <a:lvl5pPr marL="20574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800" kern="1200">
                <a:solidFill>
                  <a:srgbClr val="00547E"/>
                </a:solidFill>
                <a:latin typeface="Selawik"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3200" dirty="0"/>
              <a:t>This yoghurt pot is at least </a:t>
            </a:r>
            <a:r>
              <a:rPr lang="en-GB" sz="3200" b="1" dirty="0"/>
              <a:t>44 years old!</a:t>
            </a:r>
            <a:endParaRPr lang="en-GB" sz="3200" dirty="0"/>
          </a:p>
        </p:txBody>
      </p:sp>
    </p:spTree>
    <p:extLst>
      <p:ext uri="{BB962C8B-B14F-4D97-AF65-F5344CB8AC3E}">
        <p14:creationId xmlns:p14="http://schemas.microsoft.com/office/powerpoint/2010/main" val="326628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A195-1537-4E49-BF64-C79A88CA73B6}"/>
              </a:ext>
            </a:extLst>
          </p:cNvPr>
          <p:cNvSpPr>
            <a:spLocks noGrp="1"/>
          </p:cNvSpPr>
          <p:nvPr>
            <p:ph type="title"/>
          </p:nvPr>
        </p:nvSpPr>
        <p:spPr/>
        <p:txBody>
          <a:bodyPr/>
          <a:lstStyle/>
          <a:p>
            <a:r>
              <a:rPr lang="en-GB" dirty="0"/>
              <a:t>Local plastic pollution</a:t>
            </a:r>
          </a:p>
        </p:txBody>
      </p:sp>
      <p:pic>
        <p:nvPicPr>
          <p:cNvPr id="6" name="Picture 3">
            <a:extLst>
              <a:ext uri="{FF2B5EF4-FFF2-40B4-BE49-F238E27FC236}">
                <a16:creationId xmlns:a16="http://schemas.microsoft.com/office/drawing/2014/main" id="{17830CD6-8A9F-431C-8060-950E90214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186" y="1690688"/>
            <a:ext cx="6447700" cy="483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a:extLst>
              <a:ext uri="{FF2B5EF4-FFF2-40B4-BE49-F238E27FC236}">
                <a16:creationId xmlns:a16="http://schemas.microsoft.com/office/drawing/2014/main" id="{3DC2F9AB-D22E-4CDF-B3FF-29172D2DBE60}"/>
              </a:ext>
            </a:extLst>
          </p:cNvPr>
          <p:cNvSpPr>
            <a:spLocks noGrp="1"/>
          </p:cNvSpPr>
          <p:nvPr>
            <p:ph idx="1"/>
          </p:nvPr>
        </p:nvSpPr>
        <p:spPr>
          <a:xfrm>
            <a:off x="296473" y="3034550"/>
            <a:ext cx="3668946" cy="2020048"/>
          </a:xfrm>
        </p:spPr>
        <p:txBody>
          <a:bodyPr>
            <a:normAutofit/>
          </a:bodyPr>
          <a:lstStyle/>
          <a:p>
            <a:pPr>
              <a:lnSpc>
                <a:spcPct val="150000"/>
              </a:lnSpc>
            </a:pPr>
            <a:r>
              <a:rPr lang="en-GB" sz="2400" dirty="0"/>
              <a:t>Jason collected </a:t>
            </a:r>
            <a:r>
              <a:rPr lang="en-GB" sz="2400" b="1" dirty="0"/>
              <a:t>136 Kg </a:t>
            </a:r>
            <a:r>
              <a:rPr lang="en-GB" sz="2400" dirty="0"/>
              <a:t>of rubbish from 11 Suffolk beaches!</a:t>
            </a:r>
          </a:p>
        </p:txBody>
      </p:sp>
    </p:spTree>
    <p:extLst>
      <p:ext uri="{BB962C8B-B14F-4D97-AF65-F5344CB8AC3E}">
        <p14:creationId xmlns:p14="http://schemas.microsoft.com/office/powerpoint/2010/main" val="182211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1F1D-2967-4A5D-B77F-9A7835F0F13D}"/>
              </a:ext>
            </a:extLst>
          </p:cNvPr>
          <p:cNvSpPr>
            <a:spLocks noGrp="1"/>
          </p:cNvSpPr>
          <p:nvPr>
            <p:ph type="title"/>
          </p:nvPr>
        </p:nvSpPr>
        <p:spPr/>
        <p:txBody>
          <a:bodyPr/>
          <a:lstStyle/>
          <a:p>
            <a:r>
              <a:rPr lang="en-GB" dirty="0"/>
              <a:t>Global plastic pollution</a:t>
            </a:r>
          </a:p>
        </p:txBody>
      </p:sp>
      <p:pic>
        <p:nvPicPr>
          <p:cNvPr id="7" name="Picture 6">
            <a:hlinkClick r:id="rId3"/>
            <a:extLst>
              <a:ext uri="{FF2B5EF4-FFF2-40B4-BE49-F238E27FC236}">
                <a16:creationId xmlns:a16="http://schemas.microsoft.com/office/drawing/2014/main" id="{7A28BA36-66E0-49DE-8C19-7869F31B1731}"/>
              </a:ext>
            </a:extLst>
          </p:cNvPr>
          <p:cNvPicPr>
            <a:picLocks noChangeAspect="1"/>
          </p:cNvPicPr>
          <p:nvPr/>
        </p:nvPicPr>
        <p:blipFill rotWithShape="1">
          <a:blip r:embed="rId4"/>
          <a:srcRect l="16230" t="7214" r="29303" b="14972"/>
          <a:stretch/>
        </p:blipFill>
        <p:spPr>
          <a:xfrm>
            <a:off x="4161704" y="1454343"/>
            <a:ext cx="6494069" cy="5218711"/>
          </a:xfrm>
          <a:prstGeom prst="rect">
            <a:avLst/>
          </a:prstGeom>
        </p:spPr>
      </p:pic>
      <p:sp>
        <p:nvSpPr>
          <p:cNvPr id="4" name="Content Placeholder 2">
            <a:extLst>
              <a:ext uri="{FF2B5EF4-FFF2-40B4-BE49-F238E27FC236}">
                <a16:creationId xmlns:a16="http://schemas.microsoft.com/office/drawing/2014/main" id="{7E8E25C7-BA0D-48D2-8105-8FEA4AAFEF82}"/>
              </a:ext>
            </a:extLst>
          </p:cNvPr>
          <p:cNvSpPr>
            <a:spLocks noGrp="1"/>
          </p:cNvSpPr>
          <p:nvPr>
            <p:ph idx="1"/>
          </p:nvPr>
        </p:nvSpPr>
        <p:spPr>
          <a:xfrm>
            <a:off x="296473" y="3034550"/>
            <a:ext cx="3668946" cy="2020048"/>
          </a:xfrm>
        </p:spPr>
        <p:txBody>
          <a:bodyPr>
            <a:normAutofit/>
          </a:bodyPr>
          <a:lstStyle/>
          <a:p>
            <a:pPr>
              <a:lnSpc>
                <a:spcPct val="150000"/>
              </a:lnSpc>
            </a:pPr>
            <a:r>
              <a:rPr lang="en-GB" sz="2400" dirty="0"/>
              <a:t> Each white dot on this map represents </a:t>
            </a:r>
            <a:r>
              <a:rPr lang="en-GB" sz="2400" b="1" dirty="0"/>
              <a:t>20 Kg </a:t>
            </a:r>
            <a:r>
              <a:rPr lang="en-GB" sz="2400" dirty="0"/>
              <a:t>of plastic in the ocean!</a:t>
            </a:r>
          </a:p>
        </p:txBody>
      </p:sp>
    </p:spTree>
    <p:extLst>
      <p:ext uri="{BB962C8B-B14F-4D97-AF65-F5344CB8AC3E}">
        <p14:creationId xmlns:p14="http://schemas.microsoft.com/office/powerpoint/2010/main" val="35448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D911-06A4-432D-B394-312D31CE6EEA}"/>
              </a:ext>
            </a:extLst>
          </p:cNvPr>
          <p:cNvSpPr>
            <a:spLocks noGrp="1"/>
          </p:cNvSpPr>
          <p:nvPr>
            <p:ph type="title"/>
          </p:nvPr>
        </p:nvSpPr>
        <p:spPr>
          <a:xfrm>
            <a:off x="838200" y="176927"/>
            <a:ext cx="10515600" cy="1325563"/>
          </a:xfrm>
        </p:spPr>
        <p:txBody>
          <a:bodyPr/>
          <a:lstStyle/>
          <a:p>
            <a:pPr algn="ctr"/>
            <a:r>
              <a:rPr lang="en-GB" dirty="0"/>
              <a:t>Where does our rubbish go?</a:t>
            </a:r>
          </a:p>
        </p:txBody>
      </p:sp>
      <p:grpSp>
        <p:nvGrpSpPr>
          <p:cNvPr id="73" name="Group 72">
            <a:extLst>
              <a:ext uri="{FF2B5EF4-FFF2-40B4-BE49-F238E27FC236}">
                <a16:creationId xmlns:a16="http://schemas.microsoft.com/office/drawing/2014/main" id="{EEA4E622-2952-422A-8AAE-A95244A3117A}"/>
              </a:ext>
            </a:extLst>
          </p:cNvPr>
          <p:cNvGrpSpPr/>
          <p:nvPr/>
        </p:nvGrpSpPr>
        <p:grpSpPr>
          <a:xfrm>
            <a:off x="1529305" y="1620213"/>
            <a:ext cx="9067901" cy="4909091"/>
            <a:chOff x="1133116" y="985284"/>
            <a:chExt cx="9014812" cy="5772443"/>
          </a:xfrm>
        </p:grpSpPr>
        <p:pic>
          <p:nvPicPr>
            <p:cNvPr id="74" name="Picture 135" descr="150710-001">
              <a:extLst>
                <a:ext uri="{FF2B5EF4-FFF2-40B4-BE49-F238E27FC236}">
                  <a16:creationId xmlns:a16="http://schemas.microsoft.com/office/drawing/2014/main" id="{69F6DB87-6DBA-450C-BB4B-A8C414F8AB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195" r="25906" b="28722"/>
            <a:stretch>
              <a:fillRect/>
            </a:stretch>
          </p:blipFill>
          <p:spPr bwMode="auto">
            <a:xfrm>
              <a:off x="1133116" y="4014510"/>
              <a:ext cx="3312130" cy="1946281"/>
            </a:xfrm>
            <a:prstGeom prst="ellipse">
              <a:avLst/>
            </a:prstGeom>
            <a:ln>
              <a:noFill/>
            </a:ln>
            <a:effectLst>
              <a:softEdge rad="112500"/>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5" name="Picture 136">
              <a:extLst>
                <a:ext uri="{FF2B5EF4-FFF2-40B4-BE49-F238E27FC236}">
                  <a16:creationId xmlns:a16="http://schemas.microsoft.com/office/drawing/2014/main" id="{1FFE2C56-4AFB-4781-A6A6-11893F536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117" y="1433747"/>
              <a:ext cx="2951292" cy="1798101"/>
            </a:xfrm>
            <a:prstGeom prst="ellipse">
              <a:avLst/>
            </a:prstGeom>
            <a:ln>
              <a:noFill/>
            </a:ln>
            <a:effectLst>
              <a:softEdge rad="112500"/>
            </a:effectLst>
            <a:extLst>
              <a:ext uri="{909E8E84-426E-40DD-AFC4-6F175D3DCCD1}">
                <a14:hiddenFill xmlns:a14="http://schemas.microsoft.com/office/drawing/2010/main">
                  <a:solidFill>
                    <a:srgbClr val="5B9BD5"/>
                  </a:solidFill>
                </a14:hiddenFill>
              </a:ext>
            </a:extLst>
          </p:spPr>
        </p:pic>
        <p:pic>
          <p:nvPicPr>
            <p:cNvPr id="76" name="Picture 138" descr="IMG_20160803_112505">
              <a:extLst>
                <a:ext uri="{FF2B5EF4-FFF2-40B4-BE49-F238E27FC236}">
                  <a16:creationId xmlns:a16="http://schemas.microsoft.com/office/drawing/2014/main" id="{8C74D08B-C8D8-4A95-AD34-4732F9E300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4398" t="7271" r="5919" b="26094"/>
            <a:stretch>
              <a:fillRect/>
            </a:stretch>
          </p:blipFill>
          <p:spPr bwMode="auto">
            <a:xfrm>
              <a:off x="7226623" y="1314689"/>
              <a:ext cx="2911602" cy="1752371"/>
            </a:xfrm>
            <a:prstGeom prst="ellipse">
              <a:avLst/>
            </a:prstGeom>
            <a:ln>
              <a:noFill/>
            </a:ln>
            <a:effectLst>
              <a:softEdge rad="112500"/>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77" name="Group 76">
              <a:extLst>
                <a:ext uri="{FF2B5EF4-FFF2-40B4-BE49-F238E27FC236}">
                  <a16:creationId xmlns:a16="http://schemas.microsoft.com/office/drawing/2014/main" id="{DD30E09F-51DC-462C-AF1B-941B6F0A0D5F}"/>
                </a:ext>
              </a:extLst>
            </p:cNvPr>
            <p:cNvGrpSpPr/>
            <p:nvPr/>
          </p:nvGrpSpPr>
          <p:grpSpPr>
            <a:xfrm>
              <a:off x="4697277" y="1390876"/>
              <a:ext cx="601663" cy="333375"/>
              <a:chOff x="4697277" y="1390876"/>
              <a:chExt cx="601663" cy="333375"/>
            </a:xfrm>
          </p:grpSpPr>
          <p:sp>
            <p:nvSpPr>
              <p:cNvPr id="131" name="Rectangle 141">
                <a:extLst>
                  <a:ext uri="{FF2B5EF4-FFF2-40B4-BE49-F238E27FC236}">
                    <a16:creationId xmlns:a16="http://schemas.microsoft.com/office/drawing/2014/main" id="{35A62677-CC25-4E0A-84E3-3E117CCC0D56}"/>
                  </a:ext>
                </a:extLst>
              </p:cNvPr>
              <p:cNvSpPr>
                <a:spLocks noChangeArrowheads="1"/>
              </p:cNvSpPr>
              <p:nvPr/>
            </p:nvSpPr>
            <p:spPr bwMode="auto">
              <a:xfrm rot="21583314">
                <a:off x="4913727" y="1390876"/>
                <a:ext cx="385213" cy="19509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2" name="AutoShape 142">
                <a:extLst>
                  <a:ext uri="{FF2B5EF4-FFF2-40B4-BE49-F238E27FC236}">
                    <a16:creationId xmlns:a16="http://schemas.microsoft.com/office/drawing/2014/main" id="{EFC35D0E-9B66-4478-AA60-27983FCF4822}"/>
                  </a:ext>
                </a:extLst>
              </p:cNvPr>
              <p:cNvSpPr>
                <a:spLocks noChangeArrowheads="1"/>
              </p:cNvSpPr>
              <p:nvPr/>
            </p:nvSpPr>
            <p:spPr bwMode="auto">
              <a:xfrm rot="5420929" flipV="1">
                <a:off x="4716528" y="1400391"/>
                <a:ext cx="160710" cy="199211"/>
              </a:xfrm>
              <a:prstGeom prst="flowChartManualInpu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3" name="AutoShape 143">
                <a:extLst>
                  <a:ext uri="{FF2B5EF4-FFF2-40B4-BE49-F238E27FC236}">
                    <a16:creationId xmlns:a16="http://schemas.microsoft.com/office/drawing/2014/main" id="{412C6B43-AFC6-4F79-A6FE-4DF93DF1D66B}"/>
                  </a:ext>
                </a:extLst>
              </p:cNvPr>
              <p:cNvSpPr>
                <a:spLocks noChangeArrowheads="1"/>
              </p:cNvSpPr>
              <p:nvPr/>
            </p:nvSpPr>
            <p:spPr bwMode="auto">
              <a:xfrm rot="5420929" flipV="1">
                <a:off x="4734602" y="1425002"/>
                <a:ext cx="122566" cy="156116"/>
              </a:xfrm>
              <a:prstGeom prst="flowChartManualInpu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4" name="Rectangle 144">
                <a:extLst>
                  <a:ext uri="{FF2B5EF4-FFF2-40B4-BE49-F238E27FC236}">
                    <a16:creationId xmlns:a16="http://schemas.microsoft.com/office/drawing/2014/main" id="{8062FBEA-C582-4E80-8B87-4CC140AD170C}"/>
                  </a:ext>
                </a:extLst>
              </p:cNvPr>
              <p:cNvSpPr>
                <a:spLocks noChangeArrowheads="1"/>
              </p:cNvSpPr>
              <p:nvPr/>
            </p:nvSpPr>
            <p:spPr bwMode="auto">
              <a:xfrm rot="21583314">
                <a:off x="4697832" y="1580350"/>
                <a:ext cx="199211" cy="8739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5" name="Rectangle 145">
                <a:extLst>
                  <a:ext uri="{FF2B5EF4-FFF2-40B4-BE49-F238E27FC236}">
                    <a16:creationId xmlns:a16="http://schemas.microsoft.com/office/drawing/2014/main" id="{2AA9A75E-190D-469C-BDD9-7B0036FA9378}"/>
                  </a:ext>
                </a:extLst>
              </p:cNvPr>
              <p:cNvSpPr>
                <a:spLocks noChangeArrowheads="1"/>
              </p:cNvSpPr>
              <p:nvPr/>
            </p:nvSpPr>
            <p:spPr bwMode="auto">
              <a:xfrm rot="21583314">
                <a:off x="4887572" y="1603093"/>
                <a:ext cx="379652" cy="63184"/>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6" name="Rectangle 146">
                <a:extLst>
                  <a:ext uri="{FF2B5EF4-FFF2-40B4-BE49-F238E27FC236}">
                    <a16:creationId xmlns:a16="http://schemas.microsoft.com/office/drawing/2014/main" id="{B7735DC7-44E7-4523-81D1-53B512B81B38}"/>
                  </a:ext>
                </a:extLst>
              </p:cNvPr>
              <p:cNvSpPr>
                <a:spLocks noChangeArrowheads="1"/>
              </p:cNvSpPr>
              <p:nvPr/>
            </p:nvSpPr>
            <p:spPr bwMode="auto">
              <a:xfrm rot="16183314">
                <a:off x="4893110" y="1474066"/>
                <a:ext cx="150324" cy="2236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7" name="Rectangle 147">
                <a:extLst>
                  <a:ext uri="{FF2B5EF4-FFF2-40B4-BE49-F238E27FC236}">
                    <a16:creationId xmlns:a16="http://schemas.microsoft.com/office/drawing/2014/main" id="{D6927031-8857-4A26-B359-74783C184F1D}"/>
                  </a:ext>
                </a:extLst>
              </p:cNvPr>
              <p:cNvSpPr>
                <a:spLocks noChangeArrowheads="1"/>
              </p:cNvSpPr>
              <p:nvPr/>
            </p:nvSpPr>
            <p:spPr bwMode="auto">
              <a:xfrm rot="5416686" flipH="1">
                <a:off x="4956848" y="1473731"/>
                <a:ext cx="150324" cy="2236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8" name="Rectangle 148">
                <a:extLst>
                  <a:ext uri="{FF2B5EF4-FFF2-40B4-BE49-F238E27FC236}">
                    <a16:creationId xmlns:a16="http://schemas.microsoft.com/office/drawing/2014/main" id="{2616FD9A-5D1D-4800-998D-A765ECACF8D8}"/>
                  </a:ext>
                </a:extLst>
              </p:cNvPr>
              <p:cNvSpPr>
                <a:spLocks noChangeArrowheads="1"/>
              </p:cNvSpPr>
              <p:nvPr/>
            </p:nvSpPr>
            <p:spPr bwMode="auto">
              <a:xfrm rot="16183314">
                <a:off x="5024535" y="1473375"/>
                <a:ext cx="150324" cy="2236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9" name="Rectangle 149">
                <a:extLst>
                  <a:ext uri="{FF2B5EF4-FFF2-40B4-BE49-F238E27FC236}">
                    <a16:creationId xmlns:a16="http://schemas.microsoft.com/office/drawing/2014/main" id="{6C4E4241-04D5-4488-90E4-783460553679}"/>
                  </a:ext>
                </a:extLst>
              </p:cNvPr>
              <p:cNvSpPr>
                <a:spLocks noChangeArrowheads="1"/>
              </p:cNvSpPr>
              <p:nvPr/>
            </p:nvSpPr>
            <p:spPr bwMode="auto">
              <a:xfrm rot="5416686" flipH="1">
                <a:off x="5093401" y="1473013"/>
                <a:ext cx="150324" cy="2236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40" name="Rectangle 150">
                <a:extLst>
                  <a:ext uri="{FF2B5EF4-FFF2-40B4-BE49-F238E27FC236}">
                    <a16:creationId xmlns:a16="http://schemas.microsoft.com/office/drawing/2014/main" id="{C2A89290-0297-40DB-BF64-E7406D08D82C}"/>
                  </a:ext>
                </a:extLst>
              </p:cNvPr>
              <p:cNvSpPr>
                <a:spLocks noChangeArrowheads="1"/>
              </p:cNvSpPr>
              <p:nvPr/>
            </p:nvSpPr>
            <p:spPr bwMode="auto">
              <a:xfrm rot="16183314">
                <a:off x="5163403" y="1472645"/>
                <a:ext cx="150324" cy="2236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41" name="Oval 151">
                <a:extLst>
                  <a:ext uri="{FF2B5EF4-FFF2-40B4-BE49-F238E27FC236}">
                    <a16:creationId xmlns:a16="http://schemas.microsoft.com/office/drawing/2014/main" id="{694D7072-FC6F-4E4B-AB73-BFB45E249BC4}"/>
                  </a:ext>
                </a:extLst>
              </p:cNvPr>
              <p:cNvSpPr>
                <a:spLocks noChangeArrowheads="1"/>
              </p:cNvSpPr>
              <p:nvPr/>
            </p:nvSpPr>
            <p:spPr bwMode="auto">
              <a:xfrm rot="21583314">
                <a:off x="4782847" y="1629813"/>
                <a:ext cx="104909" cy="92955"/>
              </a:xfrm>
              <a:prstGeom prst="ellipse">
                <a:avLst/>
              </a:prstGeom>
              <a:solidFill>
                <a:srgbClr val="92D05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42" name="Oval 152">
                <a:extLst>
                  <a:ext uri="{FF2B5EF4-FFF2-40B4-BE49-F238E27FC236}">
                    <a16:creationId xmlns:a16="http://schemas.microsoft.com/office/drawing/2014/main" id="{B84A6E20-E9C3-4B1F-A18D-6732909CB9F7}"/>
                  </a:ext>
                </a:extLst>
              </p:cNvPr>
              <p:cNvSpPr>
                <a:spLocks noChangeArrowheads="1"/>
              </p:cNvSpPr>
              <p:nvPr/>
            </p:nvSpPr>
            <p:spPr bwMode="auto">
              <a:xfrm rot="21583314">
                <a:off x="5105792" y="1631296"/>
                <a:ext cx="104908" cy="92955"/>
              </a:xfrm>
              <a:prstGeom prst="ellipse">
                <a:avLst/>
              </a:prstGeom>
              <a:solidFill>
                <a:srgbClr val="92D05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grpSp>
        <p:grpSp>
          <p:nvGrpSpPr>
            <p:cNvPr id="78" name="Group 77">
              <a:extLst>
                <a:ext uri="{FF2B5EF4-FFF2-40B4-BE49-F238E27FC236}">
                  <a16:creationId xmlns:a16="http://schemas.microsoft.com/office/drawing/2014/main" id="{B2855D74-34B7-4B96-ADE4-0C0459E48D84}"/>
                </a:ext>
              </a:extLst>
            </p:cNvPr>
            <p:cNvGrpSpPr/>
            <p:nvPr/>
          </p:nvGrpSpPr>
          <p:grpSpPr>
            <a:xfrm>
              <a:off x="8486668" y="2966403"/>
              <a:ext cx="331787" cy="600075"/>
              <a:chOff x="8486668" y="2966403"/>
              <a:chExt cx="331787" cy="600075"/>
            </a:xfrm>
          </p:grpSpPr>
          <p:sp>
            <p:nvSpPr>
              <p:cNvPr id="119" name="Rectangle 154">
                <a:extLst>
                  <a:ext uri="{FF2B5EF4-FFF2-40B4-BE49-F238E27FC236}">
                    <a16:creationId xmlns:a16="http://schemas.microsoft.com/office/drawing/2014/main" id="{EAFC390A-A34F-494A-ADBA-83B3CF2DABFD}"/>
                  </a:ext>
                </a:extLst>
              </p:cNvPr>
              <p:cNvSpPr>
                <a:spLocks noChangeArrowheads="1"/>
              </p:cNvSpPr>
              <p:nvPr/>
            </p:nvSpPr>
            <p:spPr bwMode="auto">
              <a:xfrm rot="5383314">
                <a:off x="8529273" y="3277296"/>
                <a:ext cx="384196" cy="19416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0" name="AutoShape 155">
                <a:extLst>
                  <a:ext uri="{FF2B5EF4-FFF2-40B4-BE49-F238E27FC236}">
                    <a16:creationId xmlns:a16="http://schemas.microsoft.com/office/drawing/2014/main" id="{A28F9D6F-0270-4185-A677-6DF4455853B6}"/>
                  </a:ext>
                </a:extLst>
              </p:cNvPr>
              <p:cNvSpPr>
                <a:spLocks noChangeArrowheads="1"/>
              </p:cNvSpPr>
              <p:nvPr/>
            </p:nvSpPr>
            <p:spPr bwMode="auto">
              <a:xfrm rot="10820929" flipV="1">
                <a:off x="8629882" y="2966403"/>
                <a:ext cx="159944" cy="198685"/>
              </a:xfrm>
              <a:prstGeom prst="flowChartManualInpu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1" name="AutoShape 156">
                <a:extLst>
                  <a:ext uri="{FF2B5EF4-FFF2-40B4-BE49-F238E27FC236}">
                    <a16:creationId xmlns:a16="http://schemas.microsoft.com/office/drawing/2014/main" id="{C9B19426-97D8-479D-AC9A-69722F6F058F}"/>
                  </a:ext>
                </a:extLst>
              </p:cNvPr>
              <p:cNvSpPr>
                <a:spLocks noChangeArrowheads="1"/>
              </p:cNvSpPr>
              <p:nvPr/>
            </p:nvSpPr>
            <p:spPr bwMode="auto">
              <a:xfrm rot="10820929" flipV="1">
                <a:off x="8645814" y="2986898"/>
                <a:ext cx="121982" cy="155704"/>
              </a:xfrm>
              <a:prstGeom prst="flowChartManualInpu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2" name="Rectangle 157">
                <a:extLst>
                  <a:ext uri="{FF2B5EF4-FFF2-40B4-BE49-F238E27FC236}">
                    <a16:creationId xmlns:a16="http://schemas.microsoft.com/office/drawing/2014/main" id="{FC94FE54-04D3-404E-B46B-0314B2916D36}"/>
                  </a:ext>
                </a:extLst>
              </p:cNvPr>
              <p:cNvSpPr>
                <a:spLocks noChangeArrowheads="1"/>
              </p:cNvSpPr>
              <p:nvPr/>
            </p:nvSpPr>
            <p:spPr bwMode="auto">
              <a:xfrm rot="5383314">
                <a:off x="8487050" y="3022809"/>
                <a:ext cx="198685" cy="86981"/>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3" name="Rectangle 158">
                <a:extLst>
                  <a:ext uri="{FF2B5EF4-FFF2-40B4-BE49-F238E27FC236}">
                    <a16:creationId xmlns:a16="http://schemas.microsoft.com/office/drawing/2014/main" id="{F39BF8C2-0BB6-47BE-A430-7EF363DE7A70}"/>
                  </a:ext>
                </a:extLst>
              </p:cNvPr>
              <p:cNvSpPr>
                <a:spLocks noChangeArrowheads="1"/>
              </p:cNvSpPr>
              <p:nvPr/>
            </p:nvSpPr>
            <p:spPr bwMode="auto">
              <a:xfrm rot="5383314">
                <a:off x="8386482" y="3314079"/>
                <a:ext cx="378650" cy="62883"/>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4" name="Rectangle 159">
                <a:extLst>
                  <a:ext uri="{FF2B5EF4-FFF2-40B4-BE49-F238E27FC236}">
                    <a16:creationId xmlns:a16="http://schemas.microsoft.com/office/drawing/2014/main" id="{BF2AA7FA-D57B-4308-84F2-2A1F0FA576A2}"/>
                  </a:ext>
                </a:extLst>
              </p:cNvPr>
              <p:cNvSpPr>
                <a:spLocks noChangeArrowheads="1"/>
              </p:cNvSpPr>
              <p:nvPr/>
            </p:nvSpPr>
            <p:spPr bwMode="auto">
              <a:xfrm rot="21583314">
                <a:off x="8649726" y="3225528"/>
                <a:ext cx="149608"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5" name="Rectangle 160">
                <a:extLst>
                  <a:ext uri="{FF2B5EF4-FFF2-40B4-BE49-F238E27FC236}">
                    <a16:creationId xmlns:a16="http://schemas.microsoft.com/office/drawing/2014/main" id="{18BFC40C-7BBF-48D2-9CAD-6FA5D709F0A6}"/>
                  </a:ext>
                </a:extLst>
              </p:cNvPr>
              <p:cNvSpPr>
                <a:spLocks noChangeArrowheads="1"/>
              </p:cNvSpPr>
              <p:nvPr/>
            </p:nvSpPr>
            <p:spPr bwMode="auto">
              <a:xfrm rot="10816686" flipH="1">
                <a:off x="8650060" y="3289098"/>
                <a:ext cx="149608"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6" name="Rectangle 161">
                <a:extLst>
                  <a:ext uri="{FF2B5EF4-FFF2-40B4-BE49-F238E27FC236}">
                    <a16:creationId xmlns:a16="http://schemas.microsoft.com/office/drawing/2014/main" id="{5AFFB2E1-A537-4680-9805-6A3B0F159B80}"/>
                  </a:ext>
                </a:extLst>
              </p:cNvPr>
              <p:cNvSpPr>
                <a:spLocks noChangeArrowheads="1"/>
              </p:cNvSpPr>
              <p:nvPr/>
            </p:nvSpPr>
            <p:spPr bwMode="auto">
              <a:xfrm rot="21583314">
                <a:off x="8650414" y="3356606"/>
                <a:ext cx="149608"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7" name="Rectangle 162">
                <a:extLst>
                  <a:ext uri="{FF2B5EF4-FFF2-40B4-BE49-F238E27FC236}">
                    <a16:creationId xmlns:a16="http://schemas.microsoft.com/office/drawing/2014/main" id="{5D8F7A67-8EE5-48A2-87FF-DEF947C63C3C}"/>
                  </a:ext>
                </a:extLst>
              </p:cNvPr>
              <p:cNvSpPr>
                <a:spLocks noChangeArrowheads="1"/>
              </p:cNvSpPr>
              <p:nvPr/>
            </p:nvSpPr>
            <p:spPr bwMode="auto">
              <a:xfrm rot="10816686" flipH="1">
                <a:off x="8650775" y="3425291"/>
                <a:ext cx="149608"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8" name="Rectangle 163">
                <a:extLst>
                  <a:ext uri="{FF2B5EF4-FFF2-40B4-BE49-F238E27FC236}">
                    <a16:creationId xmlns:a16="http://schemas.microsoft.com/office/drawing/2014/main" id="{7D86043C-BBBC-4913-9FE7-47C37A7A1C2D}"/>
                  </a:ext>
                </a:extLst>
              </p:cNvPr>
              <p:cNvSpPr>
                <a:spLocks noChangeArrowheads="1"/>
              </p:cNvSpPr>
              <p:nvPr/>
            </p:nvSpPr>
            <p:spPr bwMode="auto">
              <a:xfrm rot="21583314">
                <a:off x="8651141" y="3495107"/>
                <a:ext cx="149608"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29" name="Oval 164">
                <a:extLst>
                  <a:ext uri="{FF2B5EF4-FFF2-40B4-BE49-F238E27FC236}">
                    <a16:creationId xmlns:a16="http://schemas.microsoft.com/office/drawing/2014/main" id="{2F0A54C7-D7EE-4A36-87B2-D0667350D974}"/>
                  </a:ext>
                </a:extLst>
              </p:cNvPr>
              <p:cNvSpPr>
                <a:spLocks noChangeArrowheads="1"/>
              </p:cNvSpPr>
              <p:nvPr/>
            </p:nvSpPr>
            <p:spPr bwMode="auto">
              <a:xfrm rot="5383314">
                <a:off x="8482084" y="3057807"/>
                <a:ext cx="104632" cy="92512"/>
              </a:xfrm>
              <a:prstGeom prst="ellipse">
                <a:avLst/>
              </a:prstGeom>
              <a:solidFill>
                <a:srgbClr val="92D05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30" name="Oval 165">
                <a:extLst>
                  <a:ext uri="{FF2B5EF4-FFF2-40B4-BE49-F238E27FC236}">
                    <a16:creationId xmlns:a16="http://schemas.microsoft.com/office/drawing/2014/main" id="{B87DBFBF-524C-4003-BFC7-1AA1DB35D241}"/>
                  </a:ext>
                </a:extLst>
              </p:cNvPr>
              <p:cNvSpPr>
                <a:spLocks noChangeArrowheads="1"/>
              </p:cNvSpPr>
              <p:nvPr/>
            </p:nvSpPr>
            <p:spPr bwMode="auto">
              <a:xfrm rot="5383314">
                <a:off x="8480608" y="3379899"/>
                <a:ext cx="104631" cy="92512"/>
              </a:xfrm>
              <a:prstGeom prst="ellipse">
                <a:avLst/>
              </a:prstGeom>
              <a:solidFill>
                <a:srgbClr val="92D05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grpSp>
        <p:grpSp>
          <p:nvGrpSpPr>
            <p:cNvPr id="79" name="Group 78">
              <a:extLst>
                <a:ext uri="{FF2B5EF4-FFF2-40B4-BE49-F238E27FC236}">
                  <a16:creationId xmlns:a16="http://schemas.microsoft.com/office/drawing/2014/main" id="{B699F0DD-46A5-4700-89D2-5A7318B3298B}"/>
                </a:ext>
              </a:extLst>
            </p:cNvPr>
            <p:cNvGrpSpPr/>
            <p:nvPr/>
          </p:nvGrpSpPr>
          <p:grpSpPr>
            <a:xfrm>
              <a:off x="2220630" y="3471136"/>
              <a:ext cx="333375" cy="600075"/>
              <a:chOff x="2220631" y="3471136"/>
              <a:chExt cx="333375" cy="600075"/>
            </a:xfrm>
          </p:grpSpPr>
          <p:sp>
            <p:nvSpPr>
              <p:cNvPr id="107" name="Rectangle 167">
                <a:extLst>
                  <a:ext uri="{FF2B5EF4-FFF2-40B4-BE49-F238E27FC236}">
                    <a16:creationId xmlns:a16="http://schemas.microsoft.com/office/drawing/2014/main" id="{B9BE236E-1381-4932-B977-312932C6F152}"/>
                  </a:ext>
                </a:extLst>
              </p:cNvPr>
              <p:cNvSpPr>
                <a:spLocks noChangeArrowheads="1"/>
              </p:cNvSpPr>
              <p:nvPr/>
            </p:nvSpPr>
            <p:spPr bwMode="auto">
              <a:xfrm rot="16183314">
                <a:off x="2126082" y="3565685"/>
                <a:ext cx="384196" cy="19509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08" name="AutoShape 168">
                <a:extLst>
                  <a:ext uri="{FF2B5EF4-FFF2-40B4-BE49-F238E27FC236}">
                    <a16:creationId xmlns:a16="http://schemas.microsoft.com/office/drawing/2014/main" id="{5AA2645C-1231-4B7E-BFC4-6DFA8C9A060E}"/>
                  </a:ext>
                </a:extLst>
              </p:cNvPr>
              <p:cNvSpPr>
                <a:spLocks noChangeArrowheads="1"/>
              </p:cNvSpPr>
              <p:nvPr/>
            </p:nvSpPr>
            <p:spPr bwMode="auto">
              <a:xfrm rot="20929" flipV="1">
                <a:off x="2249397" y="3872526"/>
                <a:ext cx="160710" cy="198685"/>
              </a:xfrm>
              <a:prstGeom prst="flowChartManualInpu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09" name="AutoShape 169">
                <a:extLst>
                  <a:ext uri="{FF2B5EF4-FFF2-40B4-BE49-F238E27FC236}">
                    <a16:creationId xmlns:a16="http://schemas.microsoft.com/office/drawing/2014/main" id="{66F58EC0-E9F2-4A8C-B647-B45E08F6E9E6}"/>
                  </a:ext>
                </a:extLst>
              </p:cNvPr>
              <p:cNvSpPr>
                <a:spLocks noChangeArrowheads="1"/>
              </p:cNvSpPr>
              <p:nvPr/>
            </p:nvSpPr>
            <p:spPr bwMode="auto">
              <a:xfrm rot="20929" flipV="1">
                <a:off x="2271532" y="3895012"/>
                <a:ext cx="122566" cy="155704"/>
              </a:xfrm>
              <a:prstGeom prst="flowChartManualInpu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0" name="Rectangle 170">
                <a:extLst>
                  <a:ext uri="{FF2B5EF4-FFF2-40B4-BE49-F238E27FC236}">
                    <a16:creationId xmlns:a16="http://schemas.microsoft.com/office/drawing/2014/main" id="{0CC79CDB-609C-4D8E-9761-43D55C70A7A5}"/>
                  </a:ext>
                </a:extLst>
              </p:cNvPr>
              <p:cNvSpPr>
                <a:spLocks noChangeArrowheads="1"/>
              </p:cNvSpPr>
              <p:nvPr/>
            </p:nvSpPr>
            <p:spPr bwMode="auto">
              <a:xfrm rot="16183314">
                <a:off x="2354462" y="3927616"/>
                <a:ext cx="198685" cy="87398"/>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1" name="Rectangle 171">
                <a:extLst>
                  <a:ext uri="{FF2B5EF4-FFF2-40B4-BE49-F238E27FC236}">
                    <a16:creationId xmlns:a16="http://schemas.microsoft.com/office/drawing/2014/main" id="{0B76C2FA-3CC5-465A-864F-2D7B5531235A}"/>
                  </a:ext>
                </a:extLst>
              </p:cNvPr>
              <p:cNvSpPr>
                <a:spLocks noChangeArrowheads="1"/>
              </p:cNvSpPr>
              <p:nvPr/>
            </p:nvSpPr>
            <p:spPr bwMode="auto">
              <a:xfrm rot="16183314">
                <a:off x="2275115" y="3660501"/>
                <a:ext cx="378650" cy="63184"/>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2" name="Rectangle 172">
                <a:extLst>
                  <a:ext uri="{FF2B5EF4-FFF2-40B4-BE49-F238E27FC236}">
                    <a16:creationId xmlns:a16="http://schemas.microsoft.com/office/drawing/2014/main" id="{3C300316-3BEC-4168-A725-51ACED01E617}"/>
                  </a:ext>
                </a:extLst>
              </p:cNvPr>
              <p:cNvSpPr>
                <a:spLocks noChangeArrowheads="1"/>
              </p:cNvSpPr>
              <p:nvPr/>
            </p:nvSpPr>
            <p:spPr bwMode="auto">
              <a:xfrm rot="10783314">
                <a:off x="2239843" y="3789777"/>
                <a:ext cx="150324"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3" name="Rectangle 173">
                <a:extLst>
                  <a:ext uri="{FF2B5EF4-FFF2-40B4-BE49-F238E27FC236}">
                    <a16:creationId xmlns:a16="http://schemas.microsoft.com/office/drawing/2014/main" id="{335005B4-E8D3-4F7F-8433-0EDE86D2444F}"/>
                  </a:ext>
                </a:extLst>
              </p:cNvPr>
              <p:cNvSpPr>
                <a:spLocks noChangeArrowheads="1"/>
              </p:cNvSpPr>
              <p:nvPr/>
            </p:nvSpPr>
            <p:spPr bwMode="auto">
              <a:xfrm rot="16686" flipH="1">
                <a:off x="2239508" y="3726207"/>
                <a:ext cx="150324"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4" name="Rectangle 174">
                <a:extLst>
                  <a:ext uri="{FF2B5EF4-FFF2-40B4-BE49-F238E27FC236}">
                    <a16:creationId xmlns:a16="http://schemas.microsoft.com/office/drawing/2014/main" id="{FE3D6F07-039B-4716-B2C2-D9D3F28DD8B5}"/>
                  </a:ext>
                </a:extLst>
              </p:cNvPr>
              <p:cNvSpPr>
                <a:spLocks noChangeArrowheads="1"/>
              </p:cNvSpPr>
              <p:nvPr/>
            </p:nvSpPr>
            <p:spPr bwMode="auto">
              <a:xfrm rot="10783314">
                <a:off x="2239152" y="3658699"/>
                <a:ext cx="150324"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5" name="Rectangle 175">
                <a:extLst>
                  <a:ext uri="{FF2B5EF4-FFF2-40B4-BE49-F238E27FC236}">
                    <a16:creationId xmlns:a16="http://schemas.microsoft.com/office/drawing/2014/main" id="{630AC048-882E-4CB5-BCB3-7ECAA21EF8DD}"/>
                  </a:ext>
                </a:extLst>
              </p:cNvPr>
              <p:cNvSpPr>
                <a:spLocks noChangeArrowheads="1"/>
              </p:cNvSpPr>
              <p:nvPr/>
            </p:nvSpPr>
            <p:spPr bwMode="auto">
              <a:xfrm rot="16686" flipH="1">
                <a:off x="2238790" y="3590015"/>
                <a:ext cx="150324"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6" name="Rectangle 176">
                <a:extLst>
                  <a:ext uri="{FF2B5EF4-FFF2-40B4-BE49-F238E27FC236}">
                    <a16:creationId xmlns:a16="http://schemas.microsoft.com/office/drawing/2014/main" id="{2A71D72B-B010-4699-AC3D-55E492EB6F38}"/>
                  </a:ext>
                </a:extLst>
              </p:cNvPr>
              <p:cNvSpPr>
                <a:spLocks noChangeArrowheads="1"/>
              </p:cNvSpPr>
              <p:nvPr/>
            </p:nvSpPr>
            <p:spPr bwMode="auto">
              <a:xfrm rot="10783314">
                <a:off x="2238422" y="3520197"/>
                <a:ext cx="150324" cy="22309"/>
              </a:xfrm>
              <a:prstGeom prst="rect">
                <a:avLst/>
              </a:prstGeom>
              <a:solidFill>
                <a:srgbClr val="92D05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7" name="Oval 177">
                <a:extLst>
                  <a:ext uri="{FF2B5EF4-FFF2-40B4-BE49-F238E27FC236}">
                    <a16:creationId xmlns:a16="http://schemas.microsoft.com/office/drawing/2014/main" id="{DAF60179-FB32-4F98-BC51-6E57BF3598B3}"/>
                  </a:ext>
                </a:extLst>
              </p:cNvPr>
              <p:cNvSpPr>
                <a:spLocks noChangeArrowheads="1"/>
              </p:cNvSpPr>
              <p:nvPr/>
            </p:nvSpPr>
            <p:spPr bwMode="auto">
              <a:xfrm rot="16183314">
                <a:off x="2453730" y="3887074"/>
                <a:ext cx="104632" cy="92955"/>
              </a:xfrm>
              <a:prstGeom prst="ellipse">
                <a:avLst/>
              </a:prstGeom>
              <a:solidFill>
                <a:srgbClr val="92D05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sp>
            <p:nvSpPr>
              <p:cNvPr id="118" name="Oval 178">
                <a:extLst>
                  <a:ext uri="{FF2B5EF4-FFF2-40B4-BE49-F238E27FC236}">
                    <a16:creationId xmlns:a16="http://schemas.microsoft.com/office/drawing/2014/main" id="{2CD6D0A9-3358-431B-8549-E33DC46613BD}"/>
                  </a:ext>
                </a:extLst>
              </p:cNvPr>
              <p:cNvSpPr>
                <a:spLocks noChangeArrowheads="1"/>
              </p:cNvSpPr>
              <p:nvPr/>
            </p:nvSpPr>
            <p:spPr bwMode="auto">
              <a:xfrm rot="16183314">
                <a:off x="2455213" y="3564981"/>
                <a:ext cx="104631" cy="92955"/>
              </a:xfrm>
              <a:prstGeom prst="ellipse">
                <a:avLst/>
              </a:prstGeom>
              <a:solidFill>
                <a:srgbClr val="92D05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GB"/>
              </a:p>
            </p:txBody>
          </p:sp>
        </p:grpSp>
        <p:cxnSp>
          <p:nvCxnSpPr>
            <p:cNvPr id="80" name="AutoShape 179">
              <a:extLst>
                <a:ext uri="{FF2B5EF4-FFF2-40B4-BE49-F238E27FC236}">
                  <a16:creationId xmlns:a16="http://schemas.microsoft.com/office/drawing/2014/main" id="{7CBA4FFD-018F-4520-9577-A2B26C2794BE}"/>
                </a:ext>
              </a:extLst>
            </p:cNvPr>
            <p:cNvCxnSpPr>
              <a:cxnSpLocks noChangeShapeType="1"/>
            </p:cNvCxnSpPr>
            <p:nvPr/>
          </p:nvCxnSpPr>
          <p:spPr bwMode="auto">
            <a:xfrm>
              <a:off x="3252932" y="1551710"/>
              <a:ext cx="2482850" cy="303213"/>
            </a:xfrm>
            <a:prstGeom prst="bentConnector3">
              <a:avLst>
                <a:gd name="adj1" fmla="val 50000"/>
              </a:avLst>
            </a:prstGeom>
            <a:noFill/>
            <a:ln w="25400" algn="ctr">
              <a:solidFill>
                <a:srgbClr val="0099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 name="AutoShape 180">
              <a:extLst>
                <a:ext uri="{FF2B5EF4-FFF2-40B4-BE49-F238E27FC236}">
                  <a16:creationId xmlns:a16="http://schemas.microsoft.com/office/drawing/2014/main" id="{1FA56383-237C-4A5C-B388-B5E98AD2A6B4}"/>
                </a:ext>
              </a:extLst>
            </p:cNvPr>
            <p:cNvCxnSpPr>
              <a:cxnSpLocks noChangeShapeType="1"/>
              <a:stCxn id="91" idx="6"/>
            </p:cNvCxnSpPr>
            <p:nvPr/>
          </p:nvCxnSpPr>
          <p:spPr bwMode="auto">
            <a:xfrm flipV="1">
              <a:off x="7678882" y="2670898"/>
              <a:ext cx="728663" cy="788987"/>
            </a:xfrm>
            <a:prstGeom prst="bentConnector2">
              <a:avLst/>
            </a:prstGeom>
            <a:noFill/>
            <a:ln w="25400" algn="ctr">
              <a:solidFill>
                <a:srgbClr val="0099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2" name="AutoShape 181">
              <a:extLst>
                <a:ext uri="{FF2B5EF4-FFF2-40B4-BE49-F238E27FC236}">
                  <a16:creationId xmlns:a16="http://schemas.microsoft.com/office/drawing/2014/main" id="{5880B312-0948-4B42-8DF5-7F0881CAEDF5}"/>
                </a:ext>
              </a:extLst>
            </p:cNvPr>
            <p:cNvCxnSpPr>
              <a:cxnSpLocks noChangeShapeType="1"/>
            </p:cNvCxnSpPr>
            <p:nvPr/>
          </p:nvCxnSpPr>
          <p:spPr bwMode="auto">
            <a:xfrm rot="10800000" flipV="1">
              <a:off x="2624282" y="3385273"/>
              <a:ext cx="1525588" cy="955675"/>
            </a:xfrm>
            <a:prstGeom prst="bentConnector2">
              <a:avLst/>
            </a:prstGeom>
            <a:noFill/>
            <a:ln w="25400" algn="ctr">
              <a:solidFill>
                <a:srgbClr val="0099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3" name="AutoShape 182">
              <a:extLst>
                <a:ext uri="{FF2B5EF4-FFF2-40B4-BE49-F238E27FC236}">
                  <a16:creationId xmlns:a16="http://schemas.microsoft.com/office/drawing/2014/main" id="{FCF1101F-BA1A-4104-BE92-0A341D0C96AB}"/>
                </a:ext>
              </a:extLst>
            </p:cNvPr>
            <p:cNvCxnSpPr>
              <a:cxnSpLocks noChangeShapeType="1"/>
            </p:cNvCxnSpPr>
            <p:nvPr/>
          </p:nvCxnSpPr>
          <p:spPr bwMode="auto">
            <a:xfrm>
              <a:off x="6199331" y="5455373"/>
              <a:ext cx="2030413" cy="441324"/>
            </a:xfrm>
            <a:prstGeom prst="bentConnector3">
              <a:avLst>
                <a:gd name="adj1" fmla="val -796"/>
              </a:avLst>
            </a:prstGeom>
            <a:noFill/>
            <a:ln w="25400" algn="ctr">
              <a:solidFill>
                <a:srgbClr val="0099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84" name="TextBox 2197">
              <a:extLst>
                <a:ext uri="{FF2B5EF4-FFF2-40B4-BE49-F238E27FC236}">
                  <a16:creationId xmlns:a16="http://schemas.microsoft.com/office/drawing/2014/main" id="{990DC2D4-1991-43E9-86AE-FCA54767880B}"/>
                </a:ext>
              </a:extLst>
            </p:cNvPr>
            <p:cNvSpPr txBox="1">
              <a:spLocks noChangeArrowheads="1"/>
            </p:cNvSpPr>
            <p:nvPr/>
          </p:nvSpPr>
          <p:spPr bwMode="auto">
            <a:xfrm>
              <a:off x="1185333" y="1063785"/>
              <a:ext cx="2883822" cy="434286"/>
            </a:xfrm>
            <a:prstGeom prst="rect">
              <a:avLst/>
            </a:prstGeom>
            <a:solidFill>
              <a:schemeClr val="accent5">
                <a:lumMod val="20000"/>
                <a:lumOff val="80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dirty="0">
                  <a:solidFill>
                    <a:srgbClr val="00547E"/>
                  </a:solidFill>
                  <a:latin typeface="Selawik" panose="020B0502040204020203" pitchFamily="34" charset="0"/>
                </a:rPr>
                <a:t>Materials Recycling Facility</a:t>
              </a:r>
            </a:p>
          </p:txBody>
        </p:sp>
        <p:sp>
          <p:nvSpPr>
            <p:cNvPr id="85" name="TextBox 222">
              <a:extLst>
                <a:ext uri="{FF2B5EF4-FFF2-40B4-BE49-F238E27FC236}">
                  <a16:creationId xmlns:a16="http://schemas.microsoft.com/office/drawing/2014/main" id="{78E412F3-8035-4FAC-B7C8-A6828FD4C258}"/>
                </a:ext>
              </a:extLst>
            </p:cNvPr>
            <p:cNvSpPr txBox="1">
              <a:spLocks noChangeArrowheads="1"/>
            </p:cNvSpPr>
            <p:nvPr/>
          </p:nvSpPr>
          <p:spPr bwMode="auto">
            <a:xfrm>
              <a:off x="1739093" y="5818260"/>
              <a:ext cx="2100176" cy="434286"/>
            </a:xfrm>
            <a:prstGeom prst="rect">
              <a:avLst/>
            </a:prstGeom>
            <a:solidFill>
              <a:schemeClr val="accent5">
                <a:lumMod val="20000"/>
                <a:lumOff val="80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dirty="0">
                  <a:solidFill>
                    <a:srgbClr val="00547E"/>
                  </a:solidFill>
                  <a:latin typeface="Selawik" panose="020B0502040204020203" pitchFamily="34" charset="0"/>
                </a:rPr>
                <a:t>Energy from Waste</a:t>
              </a:r>
            </a:p>
          </p:txBody>
        </p:sp>
        <p:sp>
          <p:nvSpPr>
            <p:cNvPr id="86" name="TextBox 223">
              <a:extLst>
                <a:ext uri="{FF2B5EF4-FFF2-40B4-BE49-F238E27FC236}">
                  <a16:creationId xmlns:a16="http://schemas.microsoft.com/office/drawing/2014/main" id="{0EBBC223-F901-48E7-9520-EC4FC2797DE6}"/>
                </a:ext>
              </a:extLst>
            </p:cNvPr>
            <p:cNvSpPr txBox="1">
              <a:spLocks noChangeArrowheads="1"/>
            </p:cNvSpPr>
            <p:nvPr/>
          </p:nvSpPr>
          <p:spPr bwMode="auto">
            <a:xfrm>
              <a:off x="7573666" y="4545371"/>
              <a:ext cx="1918515" cy="434286"/>
            </a:xfrm>
            <a:prstGeom prst="rect">
              <a:avLst/>
            </a:prstGeom>
            <a:solidFill>
              <a:schemeClr val="accent5">
                <a:lumMod val="20000"/>
                <a:lumOff val="80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dirty="0">
                  <a:solidFill>
                    <a:srgbClr val="00547E"/>
                  </a:solidFill>
                  <a:latin typeface="Selawik" panose="020B0502040204020203" pitchFamily="34" charset="0"/>
                </a:rPr>
                <a:t>Recycling Centre</a:t>
              </a:r>
            </a:p>
          </p:txBody>
        </p:sp>
        <p:sp>
          <p:nvSpPr>
            <p:cNvPr id="87" name="TextBox 227">
              <a:extLst>
                <a:ext uri="{FF2B5EF4-FFF2-40B4-BE49-F238E27FC236}">
                  <a16:creationId xmlns:a16="http://schemas.microsoft.com/office/drawing/2014/main" id="{EF1E9E31-6904-4C68-B080-EF7A68F4FD8C}"/>
                </a:ext>
              </a:extLst>
            </p:cNvPr>
            <p:cNvSpPr txBox="1">
              <a:spLocks noChangeArrowheads="1"/>
            </p:cNvSpPr>
            <p:nvPr/>
          </p:nvSpPr>
          <p:spPr bwMode="auto">
            <a:xfrm>
              <a:off x="7865781" y="985284"/>
              <a:ext cx="1867198" cy="434286"/>
            </a:xfrm>
            <a:prstGeom prst="rect">
              <a:avLst/>
            </a:prstGeom>
            <a:solidFill>
              <a:schemeClr val="accent5">
                <a:lumMod val="20000"/>
                <a:lumOff val="80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dirty="0">
                  <a:solidFill>
                    <a:srgbClr val="00547E"/>
                  </a:solidFill>
                  <a:latin typeface="Selawik" panose="020B0502040204020203" pitchFamily="34" charset="0"/>
                </a:rPr>
                <a:t>Composting Site</a:t>
              </a:r>
            </a:p>
          </p:txBody>
        </p:sp>
        <p:grpSp>
          <p:nvGrpSpPr>
            <p:cNvPr id="88" name="Group 87">
              <a:extLst>
                <a:ext uri="{FF2B5EF4-FFF2-40B4-BE49-F238E27FC236}">
                  <a16:creationId xmlns:a16="http://schemas.microsoft.com/office/drawing/2014/main" id="{02080CAF-A0C5-4975-A21E-6268CF47A4E8}"/>
                </a:ext>
              </a:extLst>
            </p:cNvPr>
            <p:cNvGrpSpPr/>
            <p:nvPr/>
          </p:nvGrpSpPr>
          <p:grpSpPr>
            <a:xfrm>
              <a:off x="4149870" y="1467573"/>
              <a:ext cx="5998058" cy="5290154"/>
              <a:chOff x="4149870" y="1467573"/>
              <a:chExt cx="5998058" cy="5290154"/>
            </a:xfrm>
          </p:grpSpPr>
          <p:grpSp>
            <p:nvGrpSpPr>
              <p:cNvPr id="89" name="Group 88">
                <a:extLst>
                  <a:ext uri="{FF2B5EF4-FFF2-40B4-BE49-F238E27FC236}">
                    <a16:creationId xmlns:a16="http://schemas.microsoft.com/office/drawing/2014/main" id="{652478D7-1A2A-4290-A8F5-FCDAAC51FEC5}"/>
                  </a:ext>
                </a:extLst>
              </p:cNvPr>
              <p:cNvGrpSpPr/>
              <p:nvPr/>
            </p:nvGrpSpPr>
            <p:grpSpPr>
              <a:xfrm>
                <a:off x="4149870" y="1467573"/>
                <a:ext cx="3527425" cy="3903662"/>
                <a:chOff x="4149870" y="1467573"/>
                <a:chExt cx="3527425" cy="3903662"/>
              </a:xfrm>
            </p:grpSpPr>
            <p:sp>
              <p:nvSpPr>
                <p:cNvPr id="91" name="Oval 133">
                  <a:extLst>
                    <a:ext uri="{FF2B5EF4-FFF2-40B4-BE49-F238E27FC236}">
                      <a16:creationId xmlns:a16="http://schemas.microsoft.com/office/drawing/2014/main" id="{B26041C1-99C6-4BB7-BA54-DB919B2DFB49}"/>
                    </a:ext>
                  </a:extLst>
                </p:cNvPr>
                <p:cNvSpPr>
                  <a:spLocks noChangeArrowheads="1"/>
                </p:cNvSpPr>
                <p:nvPr/>
              </p:nvSpPr>
              <p:spPr bwMode="auto">
                <a:xfrm>
                  <a:off x="4149870" y="1798428"/>
                  <a:ext cx="3527425" cy="3322797"/>
                </a:xfrm>
                <a:prstGeom prst="ellipse">
                  <a:avLst/>
                </a:prstGeom>
                <a:solidFill>
                  <a:srgbClr val="A6A6A6"/>
                </a:solid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a:latin typeface="Verdana" panose="020B0604030504040204" pitchFamily="34" charset="0"/>
                  </a:endParaRPr>
                </a:p>
              </p:txBody>
            </p:sp>
            <p:sp>
              <p:nvSpPr>
                <p:cNvPr id="92" name="Oval 117">
                  <a:extLst>
                    <a:ext uri="{FF2B5EF4-FFF2-40B4-BE49-F238E27FC236}">
                      <a16:creationId xmlns:a16="http://schemas.microsoft.com/office/drawing/2014/main" id="{D9ADCFDE-7CA2-4D16-BD19-1DEE6FE847A7}"/>
                    </a:ext>
                  </a:extLst>
                </p:cNvPr>
                <p:cNvSpPr>
                  <a:spLocks noChangeArrowheads="1"/>
                </p:cNvSpPr>
                <p:nvPr/>
              </p:nvSpPr>
              <p:spPr bwMode="auto">
                <a:xfrm>
                  <a:off x="4302826" y="1910437"/>
                  <a:ext cx="3221516" cy="3048643"/>
                </a:xfrm>
                <a:prstGeom prst="ellipse">
                  <a:avLst/>
                </a:prstGeom>
                <a:solidFill>
                  <a:srgbClr val="9E9E9E"/>
                </a:solidFill>
                <a:ln w="25400" algn="ctr">
                  <a:solidFill>
                    <a:srgbClr val="FFFFFF"/>
                  </a:solidFill>
                  <a:prstDash val="dash"/>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a:latin typeface="Verdana" panose="020B0604030504040204" pitchFamily="34" charset="0"/>
                  </a:endParaRPr>
                </a:p>
              </p:txBody>
            </p:sp>
            <p:sp>
              <p:nvSpPr>
                <p:cNvPr id="93" name="Oval 132">
                  <a:extLst>
                    <a:ext uri="{FF2B5EF4-FFF2-40B4-BE49-F238E27FC236}">
                      <a16:creationId xmlns:a16="http://schemas.microsoft.com/office/drawing/2014/main" id="{566A22CF-5E69-426F-A969-6DDDD66592C5}"/>
                    </a:ext>
                  </a:extLst>
                </p:cNvPr>
                <p:cNvSpPr>
                  <a:spLocks noChangeArrowheads="1"/>
                </p:cNvSpPr>
                <p:nvPr/>
              </p:nvSpPr>
              <p:spPr bwMode="auto">
                <a:xfrm>
                  <a:off x="4481211" y="2071749"/>
                  <a:ext cx="2864743" cy="2726016"/>
                </a:xfrm>
                <a:prstGeom prst="ellipse">
                  <a:avLst/>
                </a:prstGeom>
                <a:solidFill>
                  <a:srgbClr val="8EC63F"/>
                </a:solid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a:latin typeface="Verdana" panose="020B0604030504040204" pitchFamily="34" charset="0"/>
                  </a:endParaRPr>
                </a:p>
              </p:txBody>
            </p:sp>
            <p:grpSp>
              <p:nvGrpSpPr>
                <p:cNvPr id="94" name="Group 118">
                  <a:extLst>
                    <a:ext uri="{FF2B5EF4-FFF2-40B4-BE49-F238E27FC236}">
                      <a16:creationId xmlns:a16="http://schemas.microsoft.com/office/drawing/2014/main" id="{A86AABFB-00FC-49FB-9AA3-33053E8A6B5E}"/>
                    </a:ext>
                  </a:extLst>
                </p:cNvPr>
                <p:cNvGrpSpPr>
                  <a:grpSpLocks/>
                </p:cNvGrpSpPr>
                <p:nvPr/>
              </p:nvGrpSpPr>
              <p:grpSpPr bwMode="auto">
                <a:xfrm>
                  <a:off x="5377568" y="2776394"/>
                  <a:ext cx="1155956" cy="1224466"/>
                  <a:chOff x="109578099" y="108672513"/>
                  <a:chExt cx="1355633" cy="1475212"/>
                </a:xfrm>
              </p:grpSpPr>
              <p:sp>
                <p:nvSpPr>
                  <p:cNvPr id="100" name="Text Box 119">
                    <a:extLst>
                      <a:ext uri="{FF2B5EF4-FFF2-40B4-BE49-F238E27FC236}">
                        <a16:creationId xmlns:a16="http://schemas.microsoft.com/office/drawing/2014/main" id="{909A100E-6706-48AD-9009-94BEF97432B0}"/>
                      </a:ext>
                    </a:extLst>
                  </p:cNvPr>
                  <p:cNvSpPr txBox="1">
                    <a:spLocks noChangeArrowheads="1"/>
                  </p:cNvSpPr>
                  <p:nvPr/>
                </p:nvSpPr>
                <p:spPr bwMode="auto">
                  <a:xfrm>
                    <a:off x="109698020" y="109023462"/>
                    <a:ext cx="1139252" cy="1124263"/>
                  </a:xfrm>
                  <a:prstGeom prst="rect">
                    <a:avLst/>
                  </a:prstGeom>
                  <a:solidFill>
                    <a:srgbClr val="F5B18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01" name="Rectangle 120">
                    <a:extLst>
                      <a:ext uri="{FF2B5EF4-FFF2-40B4-BE49-F238E27FC236}">
                        <a16:creationId xmlns:a16="http://schemas.microsoft.com/office/drawing/2014/main" id="{9B7FD29E-C6C8-4C4E-BB92-57F9F2FBE754}"/>
                      </a:ext>
                    </a:extLst>
                  </p:cNvPr>
                  <p:cNvSpPr>
                    <a:spLocks noChangeArrowheads="1"/>
                  </p:cNvSpPr>
                  <p:nvPr/>
                </p:nvSpPr>
                <p:spPr bwMode="auto">
                  <a:xfrm>
                    <a:off x="110102754" y="109638058"/>
                    <a:ext cx="329783" cy="509667"/>
                  </a:xfrm>
                  <a:prstGeom prst="rect">
                    <a:avLst/>
                  </a:prstGeom>
                  <a:solidFill>
                    <a:srgbClr val="33993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a:latin typeface="Verdana" panose="020B0604030504040204" pitchFamily="34" charset="0"/>
                    </a:endParaRPr>
                  </a:p>
                </p:txBody>
              </p:sp>
              <p:sp>
                <p:nvSpPr>
                  <p:cNvPr id="102" name="Text Box 121">
                    <a:extLst>
                      <a:ext uri="{FF2B5EF4-FFF2-40B4-BE49-F238E27FC236}">
                        <a16:creationId xmlns:a16="http://schemas.microsoft.com/office/drawing/2014/main" id="{BED612BB-0AA8-44E8-8E23-CB173C20D072}"/>
                      </a:ext>
                    </a:extLst>
                  </p:cNvPr>
                  <p:cNvSpPr txBox="1">
                    <a:spLocks noChangeArrowheads="1"/>
                  </p:cNvSpPr>
                  <p:nvPr/>
                </p:nvSpPr>
                <p:spPr bwMode="auto">
                  <a:xfrm>
                    <a:off x="109772970" y="109248315"/>
                    <a:ext cx="299804" cy="25483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03" name="Text Box 122">
                    <a:extLst>
                      <a:ext uri="{FF2B5EF4-FFF2-40B4-BE49-F238E27FC236}">
                        <a16:creationId xmlns:a16="http://schemas.microsoft.com/office/drawing/2014/main" id="{C05CA843-714B-49B0-8724-025894D275F7}"/>
                      </a:ext>
                    </a:extLst>
                  </p:cNvPr>
                  <p:cNvSpPr txBox="1">
                    <a:spLocks noChangeArrowheads="1"/>
                  </p:cNvSpPr>
                  <p:nvPr/>
                </p:nvSpPr>
                <p:spPr bwMode="auto">
                  <a:xfrm>
                    <a:off x="110432537" y="109248315"/>
                    <a:ext cx="318542" cy="23984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04" name="Text Box 123">
                    <a:extLst>
                      <a:ext uri="{FF2B5EF4-FFF2-40B4-BE49-F238E27FC236}">
                        <a16:creationId xmlns:a16="http://schemas.microsoft.com/office/drawing/2014/main" id="{B70FFE3D-4A4A-4613-A019-649D00FF20DE}"/>
                      </a:ext>
                    </a:extLst>
                  </p:cNvPr>
                  <p:cNvSpPr txBox="1">
                    <a:spLocks noChangeArrowheads="1"/>
                  </p:cNvSpPr>
                  <p:nvPr/>
                </p:nvSpPr>
                <p:spPr bwMode="auto">
                  <a:xfrm>
                    <a:off x="110541216" y="109782339"/>
                    <a:ext cx="209863" cy="23984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05" name="Text Box 124">
                    <a:extLst>
                      <a:ext uri="{FF2B5EF4-FFF2-40B4-BE49-F238E27FC236}">
                        <a16:creationId xmlns:a16="http://schemas.microsoft.com/office/drawing/2014/main" id="{8516E323-9142-4177-B54E-43A1F6753C42}"/>
                      </a:ext>
                    </a:extLst>
                  </p:cNvPr>
                  <p:cNvSpPr txBox="1">
                    <a:spLocks noChangeArrowheads="1"/>
                  </p:cNvSpPr>
                  <p:nvPr/>
                </p:nvSpPr>
                <p:spPr bwMode="auto">
                  <a:xfrm>
                    <a:off x="109772970" y="109782339"/>
                    <a:ext cx="221105" cy="25483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06" name="AutoShape 125">
                    <a:extLst>
                      <a:ext uri="{FF2B5EF4-FFF2-40B4-BE49-F238E27FC236}">
                        <a16:creationId xmlns:a16="http://schemas.microsoft.com/office/drawing/2014/main" id="{CBD40ED4-56FD-4D6D-9B83-405C7BDEBD0F}"/>
                      </a:ext>
                    </a:extLst>
                  </p:cNvPr>
                  <p:cNvSpPr>
                    <a:spLocks noChangeArrowheads="1"/>
                  </p:cNvSpPr>
                  <p:nvPr/>
                </p:nvSpPr>
                <p:spPr bwMode="auto">
                  <a:xfrm>
                    <a:off x="109578099" y="108672513"/>
                    <a:ext cx="1355633" cy="434715"/>
                  </a:xfrm>
                  <a:prstGeom prst="triangle">
                    <a:avLst>
                      <a:gd name="adj" fmla="val 50000"/>
                    </a:avLst>
                  </a:pr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a:latin typeface="Verdana" panose="020B0604030504040204" pitchFamily="34" charset="0"/>
                    </a:endParaRPr>
                  </a:p>
                </p:txBody>
              </p:sp>
            </p:grpSp>
            <p:pic>
              <p:nvPicPr>
                <p:cNvPr id="95" name="Picture 126">
                  <a:extLst>
                    <a:ext uri="{FF2B5EF4-FFF2-40B4-BE49-F238E27FC236}">
                      <a16:creationId xmlns:a16="http://schemas.microsoft.com/office/drawing/2014/main" id="{C5A046ED-B80D-47D7-813D-09D73EF556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3173" y="1467573"/>
                  <a:ext cx="619939" cy="9015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6" name="Picture 127">
                  <a:extLst>
                    <a:ext uri="{FF2B5EF4-FFF2-40B4-BE49-F238E27FC236}">
                      <a16:creationId xmlns:a16="http://schemas.microsoft.com/office/drawing/2014/main" id="{503A7C75-C17E-4E95-BAF3-26FD9BE7CC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9816" y="2867339"/>
                  <a:ext cx="657839" cy="9054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7" name="AutoShape 128">
                  <a:extLst>
                    <a:ext uri="{FF2B5EF4-FFF2-40B4-BE49-F238E27FC236}">
                      <a16:creationId xmlns:a16="http://schemas.microsoft.com/office/drawing/2014/main" id="{86647757-E303-4137-921B-344C0C9DE62E}"/>
                    </a:ext>
                  </a:extLst>
                </p:cNvPr>
                <p:cNvSpPr>
                  <a:spLocks noChangeArrowheads="1"/>
                </p:cNvSpPr>
                <p:nvPr/>
              </p:nvSpPr>
              <p:spPr bwMode="auto">
                <a:xfrm rot="10800000">
                  <a:off x="5613090" y="4025930"/>
                  <a:ext cx="697093" cy="73547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D9D9D9"/>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endParaRPr lang="en-GB"/>
                </a:p>
              </p:txBody>
            </p:sp>
            <p:pic>
              <p:nvPicPr>
                <p:cNvPr id="98" name="Picture 129">
                  <a:extLst>
                    <a:ext uri="{FF2B5EF4-FFF2-40B4-BE49-F238E27FC236}">
                      <a16:creationId xmlns:a16="http://schemas.microsoft.com/office/drawing/2014/main" id="{18A2855B-D328-4C23-A1E6-CC28CF5B9B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1840" y="4416062"/>
                  <a:ext cx="1777126" cy="9551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9" name="Picture 130">
                  <a:extLst>
                    <a:ext uri="{FF2B5EF4-FFF2-40B4-BE49-F238E27FC236}">
                      <a16:creationId xmlns:a16="http://schemas.microsoft.com/office/drawing/2014/main" id="{6B74C96D-F826-4A90-B9AC-831669CD3ED5}"/>
                    </a:ext>
                  </a:extLst>
                </p:cNvPr>
                <p:cNvPicPr>
                  <a:picLocks noChangeAspect="1" noChangeArrowheads="1"/>
                </p:cNvPicPr>
                <p:nvPr/>
              </p:nvPicPr>
              <p:blipFill>
                <a:blip r:embed="rId9" cstate="print">
                  <a:lum bright="20000"/>
                  <a:extLst>
                    <a:ext uri="{28A0092B-C50C-407E-A947-70E740481C1C}">
                      <a14:useLocalDpi xmlns:a14="http://schemas.microsoft.com/office/drawing/2010/main" val="0"/>
                    </a:ext>
                  </a:extLst>
                </a:blip>
                <a:srcRect/>
                <a:stretch>
                  <a:fillRect/>
                </a:stretch>
              </p:blipFill>
              <p:spPr bwMode="auto">
                <a:xfrm>
                  <a:off x="6888161" y="2830434"/>
                  <a:ext cx="693032" cy="9305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90" name="Picture 89">
                <a:extLst>
                  <a:ext uri="{FF2B5EF4-FFF2-40B4-BE49-F238E27FC236}">
                    <a16:creationId xmlns:a16="http://schemas.microsoft.com/office/drawing/2014/main" id="{AF48A069-9FC1-45E8-87C5-96C7A34AC7E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1622" y="4881055"/>
                <a:ext cx="3336306" cy="1876672"/>
              </a:xfrm>
              <a:prstGeom prst="ellipse">
                <a:avLst/>
              </a:prstGeom>
              <a:ln>
                <a:noFill/>
              </a:ln>
              <a:effectLst>
                <a:softEdge rad="112500"/>
              </a:effectLst>
            </p:spPr>
          </p:pic>
        </p:grpSp>
      </p:grpSp>
    </p:spTree>
    <p:extLst>
      <p:ext uri="{BB962C8B-B14F-4D97-AF65-F5344CB8AC3E}">
        <p14:creationId xmlns:p14="http://schemas.microsoft.com/office/powerpoint/2010/main" val="2325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1810</Words>
  <Application>Microsoft Office PowerPoint</Application>
  <PresentationFormat>Widescreen</PresentationFormat>
  <Paragraphs>155</Paragraphs>
  <Slides>14</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Selawik</vt:lpstr>
      <vt:lpstr>Verdana</vt:lpstr>
      <vt:lpstr>Office Theme</vt:lpstr>
      <vt:lpstr>Plastic Pollution</vt:lpstr>
      <vt:lpstr>Lesson Objectives</vt:lpstr>
      <vt:lpstr>PowerPoint Presentation</vt:lpstr>
      <vt:lpstr>Questions from the video</vt:lpstr>
      <vt:lpstr>PowerPoint Presentation</vt:lpstr>
      <vt:lpstr>Questions from the video</vt:lpstr>
      <vt:lpstr>Local plastic pollution</vt:lpstr>
      <vt:lpstr>Global plastic pollution</vt:lpstr>
      <vt:lpstr>Where does our rubbish go?</vt:lpstr>
      <vt:lpstr>Recyclable waste</vt:lpstr>
      <vt:lpstr>Non-recyclable waste</vt:lpstr>
      <vt:lpstr>Why is plastic still a problem?</vt:lpstr>
      <vt:lpstr>How can we tackle plastic pollution?</vt:lpstr>
      <vt:lpstr>What can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Action</dc:title>
  <dc:creator>James Sullivan</dc:creator>
  <cp:lastModifiedBy>James Sullivan</cp:lastModifiedBy>
  <cp:revision>391</cp:revision>
  <dcterms:created xsi:type="dcterms:W3CDTF">2019-12-09T09:18:01Z</dcterms:created>
  <dcterms:modified xsi:type="dcterms:W3CDTF">2020-03-17T11:25:06Z</dcterms:modified>
</cp:coreProperties>
</file>